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1148000" cy="34747200"/>
  <p:notesSz cx="9601200" cy="7315200"/>
  <p:embeddedFontLst>
    <p:embeddedFont>
      <p:font typeface="MS PGothic" panose="020B0600070205080204" pitchFamily="34" charset="-128"/>
      <p:regular r:id="rId5"/>
    </p:embeddedFont>
    <p:embeddedFont>
      <p:font typeface="Consolas" panose="020B0609020204030204" pitchFamily="49" charset="0"/>
      <p:regular r:id="rId6"/>
      <p:bold r:id="rId7"/>
      <p:italic r:id="rId8"/>
      <p:boldItalic r:id="rId9"/>
    </p:embeddedFont>
    <p:embeddedFont>
      <p:font typeface="MS PGothic" panose="020B0600070205080204" pitchFamily="34" charset="-128"/>
      <p:regular r:id="rId5"/>
    </p:embeddedFont>
    <p:embeddedFont>
      <p:font typeface="Georgia" panose="02040502050405020303" pitchFamily="18" charset="0"/>
      <p:regular r:id="rId10"/>
      <p:bold r:id="rId11"/>
      <p:italic r:id="rId12"/>
      <p:boldItalic r:id="rId13"/>
    </p:embeddedFont>
    <p:embeddedFont>
      <p:font typeface="宋体" panose="02010600030101010101" pitchFamily="2" charset="-122"/>
      <p:regular r:id="rId14"/>
    </p:embeddedFont>
    <p:embeddedFont>
      <p:font typeface="Gill Sans MT" panose="020B0502020104020203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25632" userDrawn="1">
          <p15:clr>
            <a:srgbClr val="A4A3A4"/>
          </p15:clr>
        </p15:guide>
        <p15:guide id="4" pos="25638" userDrawn="1">
          <p15:clr>
            <a:srgbClr val="A4A3A4"/>
          </p15:clr>
        </p15:guide>
        <p15:guide id="5" orient="horz" pos="21600" userDrawn="1">
          <p15:clr>
            <a:srgbClr val="A4A3A4"/>
          </p15:clr>
        </p15:guide>
        <p15:guide id="7" pos="12960" userDrawn="1">
          <p15:clr>
            <a:srgbClr val="A4A3A4"/>
          </p15:clr>
        </p15:guide>
        <p15:guide id="8" pos="8928" userDrawn="1">
          <p15:clr>
            <a:srgbClr val="A4A3A4"/>
          </p15:clr>
        </p15:guide>
        <p15:guide id="9" pos="8352" userDrawn="1">
          <p15:clr>
            <a:srgbClr val="A4A3A4"/>
          </p15:clr>
        </p15:guide>
        <p15:guide id="10" pos="282" userDrawn="1">
          <p15:clr>
            <a:srgbClr val="A4A3A4"/>
          </p15:clr>
        </p15:guide>
        <p15:guide id="11" pos="16992" userDrawn="1">
          <p15:clr>
            <a:srgbClr val="A4A3A4"/>
          </p15:clr>
        </p15:guide>
        <p15:guide id="12" pos="17568" userDrawn="1">
          <p15:clr>
            <a:srgbClr val="A4A3A4"/>
          </p15:clr>
        </p15:guide>
        <p15:guide id="13" orient="horz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1136"/>
    <a:srgbClr val="E9F0F5"/>
    <a:srgbClr val="81232A"/>
    <a:srgbClr val="752F4F"/>
    <a:srgbClr val="A40000"/>
    <a:srgbClr val="AC0000"/>
    <a:srgbClr val="8E00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9592" autoAdjust="0"/>
    <p:restoredTop sz="94533" autoAdjust="0"/>
  </p:normalViewPr>
  <p:slideViewPr>
    <p:cSldViewPr>
      <p:cViewPr>
        <p:scale>
          <a:sx n="148" d="100"/>
          <a:sy n="148" d="100"/>
        </p:scale>
        <p:origin x="-24552" y="-13578"/>
      </p:cViewPr>
      <p:guideLst>
        <p:guide orient="horz" pos="288"/>
        <p:guide pos="25632"/>
        <p:guide pos="25638"/>
        <p:guide orient="horz" pos="21600"/>
        <p:guide pos="12960"/>
        <p:guide pos="8928"/>
        <p:guide pos="8352"/>
        <p:guide pos="282"/>
        <p:guide pos="16992"/>
        <p:guide pos="17568"/>
        <p:guide orient="horz"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100" d="100"/>
        <a:sy n="100" d="100"/>
      </p:scale>
      <p:origin x="0" y="432"/>
    </p:cViewPr>
  </p:sorter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notesMaster" Target="notesMasters/notesMaster1.xml"/><Relationship Id="rId21" Type="http://schemas.openxmlformats.org/officeDocument/2006/relationships/theme" Target="theme/theme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10362" cy="349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179" tIns="46089" rIns="92179" bIns="46089" numCol="1" anchor="t" anchorCtr="0" compatLnSpc="1">
            <a:prstTxWarp prst="textNoShape">
              <a:avLst/>
            </a:prstTxWarp>
          </a:bodyPr>
          <a:lstStyle>
            <a:lvl1pPr defTabSz="916155" eaLnBrk="0" hangingPunct="0">
              <a:defRPr sz="1200">
                <a:latin typeface="Times New Roman" pitchFamily="-109" charset="0"/>
                <a:ea typeface="+mn-ea"/>
                <a:cs typeface="宋体" pitchFamily="-10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12153" y="0"/>
            <a:ext cx="4210362" cy="349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179" tIns="46089" rIns="92179" bIns="46089" numCol="1" anchor="t" anchorCtr="0" compatLnSpc="1">
            <a:prstTxWarp prst="textNoShape">
              <a:avLst/>
            </a:prstTxWarp>
          </a:bodyPr>
          <a:lstStyle>
            <a:lvl1pPr algn="r" defTabSz="916155" eaLnBrk="0" hangingPunct="0">
              <a:defRPr sz="1200">
                <a:latin typeface="Times New Roman" pitchFamily="-109" charset="0"/>
                <a:ea typeface="+mn-ea"/>
                <a:cs typeface="宋体" pitchFamily="-10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20949"/>
            <a:ext cx="4210362" cy="407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179" tIns="46089" rIns="92179" bIns="46089" numCol="1" anchor="b" anchorCtr="0" compatLnSpc="1">
            <a:prstTxWarp prst="textNoShape">
              <a:avLst/>
            </a:prstTxWarp>
          </a:bodyPr>
          <a:lstStyle>
            <a:lvl1pPr defTabSz="916155" eaLnBrk="0" hangingPunct="0">
              <a:defRPr sz="1200">
                <a:latin typeface="Times New Roman" pitchFamily="-109" charset="0"/>
                <a:ea typeface="+mn-ea"/>
                <a:cs typeface="宋体" pitchFamily="-109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12153" y="6920949"/>
            <a:ext cx="4210362" cy="407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179" tIns="46089" rIns="92179" bIns="46089" numCol="1" anchor="b" anchorCtr="0" compatLnSpc="1">
            <a:prstTxWarp prst="textNoShape">
              <a:avLst/>
            </a:prstTxWarp>
          </a:bodyPr>
          <a:lstStyle>
            <a:lvl1pPr algn="r" defTabSz="916155" eaLnBrk="0" hangingPunct="0">
              <a:defRPr sz="1200" smtClean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3AEBEC4-B5D3-4DF4-B2F8-CD2394E927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7370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5982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pitchFamily="-109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pitchFamily="-109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pitchFamily="-109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pitchFamily="-109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176588" y="547688"/>
            <a:ext cx="3248025" cy="27432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776" y="3475383"/>
            <a:ext cx="7679648" cy="329150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7010" tIns="48504" rIns="97010" bIns="48504"/>
          <a:lstStyle/>
          <a:p>
            <a:pPr eaLnBrk="1" hangingPunct="1"/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6031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80F67C-D583-4EF7-8F33-7BA239926B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543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 preserve="1">
  <p:cSld name="Title and 4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696691" y="41368"/>
            <a:ext cx="31754619" cy="35884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057401" y="8107680"/>
            <a:ext cx="18454253" cy="113824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0636347" y="8107680"/>
            <a:ext cx="18454253" cy="113824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2057401" y="19655608"/>
            <a:ext cx="18454253" cy="113841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636347" y="19655608"/>
            <a:ext cx="18454253" cy="113841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4F298A-CBED-42B5-AB03-FF71CD15C3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69745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96691" y="41368"/>
            <a:ext cx="31754619" cy="3588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25450" tIns="212725" rIns="425450" bIns="2127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87399" y="31658560"/>
            <a:ext cx="8572500" cy="2316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425450" tIns="212725" rIns="425450" bIns="212725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5237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057602" y="31658560"/>
            <a:ext cx="13032797" cy="2316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425450" tIns="212725" rIns="425450" bIns="212725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5237">
                <a:latin typeface="Times New Roman" pitchFamily="18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9488102" y="31658560"/>
            <a:ext cx="8572500" cy="2316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425450" tIns="212725" rIns="425450" bIns="212725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5237" smtClean="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5F0ED4E-9E04-4C53-9061-3B63ACAFB8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ctr" defTabSz="15228165" rtl="0" eaLnBrk="0" fontAlgn="base" hangingPunct="0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15228165" rtl="0" eaLnBrk="0" fontAlgn="base" hangingPunct="0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15228165" rtl="0" eaLnBrk="0" fontAlgn="base" hangingPunct="0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15228165" rtl="0" eaLnBrk="0" fontAlgn="base" hangingPunct="0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15228165" rtl="0" eaLnBrk="0" fontAlgn="base" hangingPunct="0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374079" algn="ctr" defTabSz="15228165" rtl="0" fontAlgn="base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</a:defRPr>
      </a:lvl6pPr>
      <a:lvl7pPr marL="748160" algn="ctr" defTabSz="15228165" rtl="0" fontAlgn="base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</a:defRPr>
      </a:lvl7pPr>
      <a:lvl8pPr marL="1122239" algn="ctr" defTabSz="15228165" rtl="0" fontAlgn="base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</a:defRPr>
      </a:lvl8pPr>
      <a:lvl9pPr marL="1496319" algn="ctr" defTabSz="15228165" rtl="0" fontAlgn="base">
        <a:spcBef>
          <a:spcPct val="0"/>
        </a:spcBef>
        <a:spcAft>
          <a:spcPct val="0"/>
        </a:spcAft>
        <a:defRPr sz="6628" b="1">
          <a:solidFill>
            <a:schemeClr val="bg1"/>
          </a:solidFill>
          <a:latin typeface="Arial" charset="0"/>
        </a:defRPr>
      </a:lvl9pPr>
    </p:titleStyle>
    <p:bodyStyle>
      <a:lvl1pPr marL="188339" indent="-188339" algn="l" defTabSz="15228165" rtl="0" eaLnBrk="0" fontAlgn="base" hangingPunct="0">
        <a:spcBef>
          <a:spcPct val="20000"/>
        </a:spcBef>
        <a:spcAft>
          <a:spcPct val="0"/>
        </a:spcAft>
        <a:buChar char="•"/>
        <a:defRPr sz="1962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66315" indent="-188339" algn="l" defTabSz="15228165" rtl="0" eaLnBrk="0" fontAlgn="base" hangingPunct="0">
        <a:spcBef>
          <a:spcPct val="20000"/>
        </a:spcBef>
        <a:spcAft>
          <a:spcPct val="0"/>
        </a:spcAft>
        <a:buChar char="–"/>
        <a:defRPr sz="1637">
          <a:solidFill>
            <a:schemeClr val="tx1"/>
          </a:solidFill>
          <a:latin typeface="+mn-lt"/>
          <a:ea typeface="ＭＳ Ｐゴシック" pitchFamily="-109" charset="-128"/>
        </a:defRPr>
      </a:lvl2pPr>
      <a:lvl3pPr marL="4325297" indent="-863762" algn="l" defTabSz="15228165" rtl="0" eaLnBrk="0" fontAlgn="base" hangingPunct="0">
        <a:spcBef>
          <a:spcPct val="20000"/>
        </a:spcBef>
        <a:spcAft>
          <a:spcPct val="0"/>
        </a:spcAft>
        <a:defRPr sz="9490">
          <a:solidFill>
            <a:schemeClr val="tx1"/>
          </a:solidFill>
          <a:latin typeface="Times New Roman" pitchFamily="18" charset="0"/>
          <a:ea typeface="ＭＳ Ｐゴシック" pitchFamily="-109" charset="-128"/>
        </a:defRPr>
      </a:lvl3pPr>
      <a:lvl4pPr marL="6055416" indent="-865060" algn="l" defTabSz="15228165" rtl="0" eaLnBrk="0" fontAlgn="base" hangingPunct="0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  <a:ea typeface="ＭＳ Ｐゴシック" pitchFamily="-109" charset="-128"/>
        </a:defRPr>
      </a:lvl4pPr>
      <a:lvl5pPr marL="7786836" indent="-867658" algn="l" defTabSz="15228165" rtl="0" eaLnBrk="0" fontAlgn="base" hangingPunct="0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  <a:ea typeface="ＭＳ Ｐゴシック" pitchFamily="-109" charset="-128"/>
        </a:defRPr>
      </a:lvl5pPr>
      <a:lvl6pPr marL="8160915" indent="-867658" algn="l" defTabSz="15228165" rtl="0" fontAlgn="base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</a:defRPr>
      </a:lvl6pPr>
      <a:lvl7pPr marL="8534994" indent="-867658" algn="l" defTabSz="15228165" rtl="0" fontAlgn="base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</a:defRPr>
      </a:lvl7pPr>
      <a:lvl8pPr marL="8909074" indent="-867658" algn="l" defTabSz="15228165" rtl="0" fontAlgn="base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</a:defRPr>
      </a:lvl8pPr>
      <a:lvl9pPr marL="9283154" indent="-867658" algn="l" defTabSz="15228165" rtl="0" fontAlgn="base">
        <a:spcBef>
          <a:spcPct val="20000"/>
        </a:spcBef>
        <a:spcAft>
          <a:spcPct val="0"/>
        </a:spcAft>
        <a:defRPr sz="7936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1pPr>
      <a:lvl2pPr marL="37407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2pPr>
      <a:lvl3pPr marL="748160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3pPr>
      <a:lvl4pPr marL="112223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4pPr>
      <a:lvl5pPr marL="149631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5pPr>
      <a:lvl6pPr marL="187039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6pPr>
      <a:lvl7pPr marL="224447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7pPr>
      <a:lvl8pPr marL="261855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8pPr>
      <a:lvl9pPr marL="2992639" algn="l" defTabSz="748160" rtl="0" eaLnBrk="1" latinLnBrk="0" hangingPunct="1">
        <a:defRPr sz="14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Box 126"/>
          <p:cNvSpPr txBox="1">
            <a:spLocks noChangeArrowheads="1"/>
          </p:cNvSpPr>
          <p:nvPr/>
        </p:nvSpPr>
        <p:spPr bwMode="auto">
          <a:xfrm>
            <a:off x="14173200" y="4571999"/>
            <a:ext cx="12737763" cy="29718001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187037" tIns="187037" rIns="187037" bIns="187037"/>
          <a:lstStyle>
            <a:lvl1pPr marL="514350" indent="-514350" defTabSz="445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517525" indent="-457200" defTabSz="445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45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45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454525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4545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4545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4545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4545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182880">
              <a:spcBef>
                <a:spcPts val="491"/>
              </a:spcBef>
            </a:pPr>
            <a:r>
              <a:rPr lang="en-US" sz="3600" b="1" dirty="0">
                <a:latin typeface="Gill Sans MT" panose="020B0502020104020203" pitchFamily="34" charset="0"/>
              </a:rPr>
              <a:t>Lexical Processing: </a:t>
            </a:r>
            <a:r>
              <a:rPr lang="en-US" sz="3600" b="1" dirty="0" smtClean="0">
                <a:latin typeface="Gill Sans MT" panose="020B0502020104020203" pitchFamily="34" charset="0"/>
              </a:rPr>
              <a:t> Visual </a:t>
            </a:r>
            <a:r>
              <a:rPr lang="en-US" sz="3600" b="1" dirty="0">
                <a:latin typeface="Gill Sans MT" panose="020B0502020104020203" pitchFamily="34" charset="0"/>
              </a:rPr>
              <a:t>World </a:t>
            </a:r>
            <a:r>
              <a:rPr lang="en-US" sz="3600" b="1" dirty="0" smtClean="0">
                <a:latin typeface="Gill Sans MT" panose="020B0502020104020203" pitchFamily="34" charset="0"/>
              </a:rPr>
              <a:t>Paradigm</a:t>
            </a:r>
          </a:p>
          <a:p>
            <a:pPr marL="182880">
              <a:spcBef>
                <a:spcPts val="491"/>
              </a:spcBef>
            </a:pPr>
            <a:endParaRPr lang="en-US" sz="3600" b="1" dirty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2800" b="1" dirty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2800" b="1" dirty="0" smtClean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3600" b="1" dirty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182880">
              <a:spcBef>
                <a:spcPts val="491"/>
              </a:spcBef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MT" panose="020B0502020104020203" pitchFamily="34" charset="0"/>
              </a:rPr>
              <a:t>Outcome measure: Growth curves of </a:t>
            </a:r>
            <a:br>
              <a:rPr lang="en-US" sz="3600" dirty="0">
                <a:latin typeface="Gill Sans MT" panose="020B0502020104020203" pitchFamily="34" charset="0"/>
              </a:rPr>
            </a:br>
            <a:r>
              <a:rPr lang="en-US" sz="3600" dirty="0">
                <a:latin typeface="Gill Sans MT" panose="020B0502020104020203" pitchFamily="34" charset="0"/>
              </a:rPr>
              <a:t>proportion of looks to target over time.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Eyetracking data were </a:t>
            </a:r>
            <a:r>
              <a:rPr lang="en-US" sz="3600" dirty="0" err="1" smtClean="0">
                <a:latin typeface="Gill Sans MT" panose="020B0502020104020203" pitchFamily="34" charset="0"/>
              </a:rPr>
              <a:t>downsampled</a:t>
            </a:r>
            <a:r>
              <a:rPr lang="en-US" sz="3600" dirty="0" smtClean="0">
                <a:latin typeface="Gill Sans MT" panose="020B0502020104020203" pitchFamily="34" charset="0"/>
              </a:rPr>
              <a:t> (binned) from 60 Hz to 5 Hz to make data suitable for SEM. We analyzed </a:t>
            </a:r>
            <a:r>
              <a:rPr lang="en-US" sz="3600" dirty="0">
                <a:latin typeface="Gill Sans MT" panose="020B0502020104020203" pitchFamily="34" charset="0"/>
              </a:rPr>
              <a:t>looks from 200ms to 1700ms (after target word onset) in 200ms bins</a:t>
            </a:r>
            <a:r>
              <a:rPr lang="en-US" sz="3600" dirty="0" smtClean="0">
                <a:latin typeface="Gill Sans MT" panose="020B0502020104020203" pitchFamily="34" charset="0"/>
              </a:rPr>
              <a:t>.</a:t>
            </a:r>
          </a:p>
          <a:p>
            <a:pPr marL="0" lvl="1" indent="0" algn="ctr">
              <a:spcBef>
                <a:spcPts val="1200"/>
              </a:spcBef>
              <a:spcAft>
                <a:spcPts val="600"/>
              </a:spcAft>
            </a:pPr>
            <a:r>
              <a:rPr lang="en-US" sz="4800" b="1" dirty="0" smtClean="0">
                <a:solidFill>
                  <a:srgbClr val="931136"/>
                </a:solidFill>
                <a:latin typeface="Gill Sans MT" panose="020B0502020104020203" pitchFamily="34" charset="0"/>
              </a:rPr>
              <a:t>Structural Equation Models</a:t>
            </a:r>
            <a:endParaRPr lang="en-US" sz="4800" b="1" dirty="0">
              <a:solidFill>
                <a:srgbClr val="931136"/>
              </a:solidFill>
              <a:latin typeface="Gill Sans MT" panose="020B0502020104020203" pitchFamily="34" charset="0"/>
            </a:endParaRP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Analyses </a:t>
            </a:r>
            <a:r>
              <a:rPr lang="en-US" sz="3600" dirty="0">
                <a:latin typeface="Gill Sans MT" panose="020B0502020104020203" pitchFamily="34" charset="0"/>
              </a:rPr>
              <a:t>performed in R </a:t>
            </a:r>
            <a:r>
              <a:rPr lang="en-US" sz="3600" dirty="0" smtClean="0">
                <a:latin typeface="Gill Sans MT" panose="020B0502020104020203" pitchFamily="34" charset="0"/>
              </a:rPr>
              <a:t>(3.2.2</a:t>
            </a:r>
            <a:r>
              <a:rPr lang="en-US" sz="3600" dirty="0">
                <a:latin typeface="Gill Sans MT" panose="020B0502020104020203" pitchFamily="34" charset="0"/>
              </a:rPr>
              <a:t>) using </a:t>
            </a:r>
            <a:r>
              <a:rPr lang="en-US" sz="3600" dirty="0" err="1">
                <a:latin typeface="Gill Sans MT" panose="020B0502020104020203" pitchFamily="34" charset="0"/>
              </a:rPr>
              <a:t>lavaan</a:t>
            </a:r>
            <a:r>
              <a:rPr lang="en-US" sz="3600" dirty="0">
                <a:latin typeface="Gill Sans MT" panose="020B0502020104020203" pitchFamily="34" charset="0"/>
              </a:rPr>
              <a:t> </a:t>
            </a:r>
            <a:r>
              <a:rPr lang="en-US" sz="3600" dirty="0" smtClean="0">
                <a:latin typeface="Gill Sans MT" panose="020B0502020104020203" pitchFamily="34" charset="0"/>
              </a:rPr>
              <a:t>(0.5.20</a:t>
            </a:r>
            <a:r>
              <a:rPr lang="en-US" sz="3600" dirty="0">
                <a:latin typeface="Gill Sans MT" panose="020B0502020104020203" pitchFamily="34" charset="0"/>
              </a:rPr>
              <a:t>, </a:t>
            </a:r>
            <a:r>
              <a:rPr lang="en-US" sz="3600" dirty="0" err="1">
                <a:latin typeface="Gill Sans MT" panose="020B0502020104020203" pitchFamily="34" charset="0"/>
              </a:rPr>
              <a:t>Rosseel</a:t>
            </a:r>
            <a:r>
              <a:rPr lang="en-US" sz="3600" dirty="0">
                <a:latin typeface="Gill Sans MT" panose="020B0502020104020203" pitchFamily="34" charset="0"/>
              </a:rPr>
              <a:t>, 2012) with full-information ML </a:t>
            </a:r>
            <a:r>
              <a:rPr lang="en-US" sz="3600" dirty="0" smtClean="0">
                <a:latin typeface="Gill Sans MT" panose="020B0502020104020203" pitchFamily="34" charset="0"/>
              </a:rPr>
              <a:t>(for </a:t>
            </a:r>
            <a:r>
              <a:rPr lang="en-US" sz="3600" dirty="0">
                <a:latin typeface="Gill Sans MT" panose="020B0502020104020203" pitchFamily="34" charset="0"/>
              </a:rPr>
              <a:t>missing data) with robust standard errors and a scaled test statistic </a:t>
            </a:r>
            <a:r>
              <a:rPr lang="en-US" sz="3600" dirty="0" smtClean="0">
                <a:latin typeface="Gill Sans MT" panose="020B0502020104020203" pitchFamily="34" charset="0"/>
              </a:rPr>
              <a:t>(for </a:t>
            </a:r>
            <a:r>
              <a:rPr lang="en-US" sz="3600" dirty="0">
                <a:latin typeface="Gill Sans MT" panose="020B0502020104020203" pitchFamily="34" charset="0"/>
              </a:rPr>
              <a:t>non-normality).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Language </a:t>
            </a:r>
            <a:r>
              <a:rPr lang="en-US" sz="3600" dirty="0">
                <a:latin typeface="Gill Sans MT" panose="020B0502020104020203" pitchFamily="34" charset="0"/>
              </a:rPr>
              <a:t>input measures analyzed using </a:t>
            </a:r>
            <a:r>
              <a:rPr lang="en-US" sz="3600" dirty="0" smtClean="0">
                <a:latin typeface="Gill Sans MT" panose="020B0502020104020203" pitchFamily="34" charset="0"/>
              </a:rPr>
              <a:t>factor </a:t>
            </a:r>
            <a:r>
              <a:rPr lang="en-US" sz="3600" dirty="0">
                <a:latin typeface="Gill Sans MT" panose="020B0502020104020203" pitchFamily="34" charset="0"/>
              </a:rPr>
              <a:t>analysis.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Lexical </a:t>
            </a:r>
            <a:r>
              <a:rPr lang="en-US" sz="3600" dirty="0">
                <a:latin typeface="Gill Sans MT" panose="020B0502020104020203" pitchFamily="34" charset="0"/>
              </a:rPr>
              <a:t>processing measures estimated using flexible </a:t>
            </a:r>
            <a:r>
              <a:rPr lang="en-US" sz="3600" dirty="0" smtClean="0">
                <a:latin typeface="Gill Sans MT" panose="020B0502020104020203" pitchFamily="34" charset="0"/>
              </a:rPr>
              <a:t>latent growth curve </a:t>
            </a:r>
            <a:r>
              <a:rPr lang="en-US" sz="3600" dirty="0">
                <a:latin typeface="Gill Sans MT" panose="020B0502020104020203" pitchFamily="34" charset="0"/>
              </a:rPr>
              <a:t>analysis</a:t>
            </a:r>
            <a:r>
              <a:rPr lang="en-US" sz="3600" dirty="0" smtClean="0">
                <a:latin typeface="Gill Sans MT" panose="020B0502020104020203" pitchFamily="34" charset="0"/>
              </a:rPr>
              <a:t>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Combined above models to fit </a:t>
            </a:r>
            <a:r>
              <a:rPr lang="en-US" sz="3600" dirty="0">
                <a:latin typeface="Gill Sans MT" panose="020B0502020104020203" pitchFamily="34" charset="0"/>
              </a:rPr>
              <a:t>an omnibus model to examine direct and indirect effects of input on vocabulary growth</a:t>
            </a:r>
            <a:r>
              <a:rPr lang="en-US" sz="3600" dirty="0" smtClean="0">
                <a:latin typeface="Gill Sans MT" panose="020B0502020104020203" pitchFamily="34" charset="0"/>
              </a:rPr>
              <a:t>.</a:t>
            </a:r>
          </a:p>
          <a:p>
            <a:pPr marL="0" lvl="1" indent="0" algn="ctr">
              <a:spcBef>
                <a:spcPts val="120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31136"/>
                </a:solidFill>
                <a:latin typeface="Gill Sans MT" panose="020B0502020104020203" pitchFamily="34" charset="0"/>
              </a:rPr>
              <a:t>Results</a:t>
            </a:r>
          </a:p>
          <a:p>
            <a:pPr marL="0" indent="0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Single Measurements</a:t>
            </a:r>
          </a:p>
          <a:p>
            <a:pPr marL="0" indent="0">
              <a:spcBef>
                <a:spcPts val="491"/>
              </a:spcBef>
            </a:pPr>
            <a:endParaRPr lang="en-US" sz="3600" dirty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0" indent="0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Lexical Processing</a:t>
            </a:r>
          </a:p>
          <a:p>
            <a:pPr marL="0" indent="0">
              <a:spcBef>
                <a:spcPts val="491"/>
              </a:spcBef>
            </a:pPr>
            <a:r>
              <a:rPr lang="en-US" sz="3600" dirty="0" smtClean="0">
                <a:latin typeface="Gill Sans MT" panose="020B0502020104020203" pitchFamily="34" charset="0"/>
              </a:rPr>
              <a:t>Raw, binned and fitted growth curves for 180 children are shown below.</a:t>
            </a:r>
            <a:endParaRPr lang="en-US" sz="3600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064" dirty="0">
              <a:latin typeface="Gill Sans MT" panose="020B0502020104020203" pitchFamily="34" charset="0"/>
            </a:endParaRPr>
          </a:p>
        </p:txBody>
      </p:sp>
      <p:sp>
        <p:nvSpPr>
          <p:cNvPr id="3080" name="Rectangle 7729"/>
          <p:cNvSpPr>
            <a:spLocks noChangeArrowheads="1"/>
          </p:cNvSpPr>
          <p:nvPr/>
        </p:nvSpPr>
        <p:spPr bwMode="auto">
          <a:xfrm>
            <a:off x="2" y="4058079"/>
            <a:ext cx="184731" cy="445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 sz="2298">
              <a:latin typeface="Gill Sans MT" panose="020B0502020104020203" pitchFamily="34" charset="0"/>
            </a:endParaRPr>
          </a:p>
        </p:txBody>
      </p:sp>
      <p:sp>
        <p:nvSpPr>
          <p:cNvPr id="3083" name="Title 90"/>
          <p:cNvSpPr>
            <a:spLocks noGrp="1"/>
          </p:cNvSpPr>
          <p:nvPr>
            <p:ph type="title" sz="quarter"/>
          </p:nvPr>
        </p:nvSpPr>
        <p:spPr>
          <a:xfrm>
            <a:off x="548640" y="457200"/>
            <a:ext cx="36576000" cy="3657600"/>
          </a:xfrm>
          <a:noFill/>
          <a:ln w="3175">
            <a:noFill/>
            <a:miter lim="800000"/>
            <a:headEnd/>
            <a:tailEnd/>
          </a:ln>
        </p:spPr>
        <p:txBody>
          <a:bodyPr/>
          <a:lstStyle/>
          <a:p>
            <a:pPr fontAlgn="t">
              <a:lnSpc>
                <a:spcPct val="125000"/>
              </a:lnSpc>
              <a:spcBef>
                <a:spcPts val="2935"/>
              </a:spcBef>
            </a:pPr>
            <a:r>
              <a:rPr lang="en-US" altLang="en-US" sz="8000" dirty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Using Language Input and Lexical Processing to Predict Vocabulary Size</a:t>
            </a:r>
            <a:r>
              <a:rPr lang="en-US" altLang="ja-JP" sz="6457" dirty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/>
            </a:r>
            <a:br>
              <a:rPr lang="en-US" altLang="ja-JP" sz="6457" dirty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</a:br>
            <a:r>
              <a:rPr lang="en-US" altLang="ja-JP" sz="6600" dirty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Tristan Mahr &amp; Jan Edwards, University of Wisconsin-Madison</a:t>
            </a:r>
            <a:endParaRPr lang="en-US" altLang="en-US" sz="6600" baseline="30000" dirty="0">
              <a:solidFill>
                <a:srgbClr val="931136"/>
              </a:solidFill>
              <a:latin typeface="Gill Sans MT" panose="020B0502020104020203" pitchFamily="34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sp>
        <p:nvSpPr>
          <p:cNvPr id="2071" name="Text Box 125"/>
          <p:cNvSpPr txBox="1">
            <a:spLocks noChangeArrowheads="1"/>
          </p:cNvSpPr>
          <p:nvPr/>
        </p:nvSpPr>
        <p:spPr bwMode="auto">
          <a:xfrm>
            <a:off x="27920788" y="15294279"/>
            <a:ext cx="12811124" cy="1893326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187037" tIns="187037" rIns="187037" bIns="187037"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marL="0" lvl="1" indent="0" algn="ctr" defTabSz="4454525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4800" b="1" dirty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Path Traces</a:t>
            </a: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Intercepts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: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Estimated accuracy at Start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eyetracking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task was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25.8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%, and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estimated Change from 300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to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500ms was1.36%. Input intercept was 1260 adult word equivalents (AWEs), and vocabulary intercept was 85.6 points.</a:t>
            </a:r>
            <a:endParaRPr lang="en-US" sz="3600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Lexical Processing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: Increasing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500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AWEs increases Change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0.35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%-points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.</a:t>
            </a: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Vocabulary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: Increasing language input by 500 AWEs predicts an increase of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2.6 points in vocabulary.</a:t>
            </a:r>
            <a:endParaRPr lang="en-US" sz="3600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Lexical Processing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Vocabulary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: Increase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 initial accuracy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(Start) by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1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%-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point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predicts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an increase in vocabulary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0.74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points. Increase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 processing rate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(Change) by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.1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%-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point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predicts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an increase in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scores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1.06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points.</a:t>
            </a:r>
            <a:endParaRPr lang="en-US" sz="3600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Lexical Processing &gt;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 Vocabulary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: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Increasing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language input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500 AWEs predicts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 corresponding increase in vocabulary size by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3.7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points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indirectly. </a:t>
            </a: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TV &gt;&gt; 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… </a:t>
            </a: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&gt;&gt; Vocabulary:</a:t>
            </a:r>
            <a:r>
              <a:rPr lang="en-US" sz="3600" b="1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Increasing TV 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by 3 minutes (per hour) predicts a decrease in 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input of 86 AWEs, yielding a decrease in expected vocabulary of 1.09 points.</a:t>
            </a:r>
            <a:endParaRPr lang="en-US" sz="3064" dirty="0">
              <a:latin typeface="Gill Sans MT" panose="020B0502020104020203" pitchFamily="34" charset="0"/>
            </a:endParaRPr>
          </a:p>
          <a:p>
            <a:pPr marL="0" lvl="1" indent="0" algn="ctr" defTabSz="4454525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4800" b="1" dirty="0" smtClean="0">
                <a:solidFill>
                  <a:srgbClr val="931136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Discussion</a:t>
            </a: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Partial Mediation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: For 28-39 month olds, most of the effect of input (59%) on vocabulary was indirect, partially mediated by lexical processing, whereas </a:t>
            </a:r>
            <a:r>
              <a:rPr lang="en-US" sz="3600" dirty="0" err="1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Weisleder</a:t>
            </a: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 and Fernald (2013) observed complete mediation in 19 month-olds.</a:t>
            </a:r>
          </a:p>
          <a:p>
            <a:pPr marL="518788" lvl="1" indent="-374079" defTabSz="4454525">
              <a:spcBef>
                <a:spcPts val="491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 smtClean="0">
                <a:latin typeface="Gill Sans MT" panose="020B0502020104020203" pitchFamily="34" charset="0"/>
                <a:ea typeface="ＭＳ Ｐゴシック" panose="020B0600070205080204" pitchFamily="34" charset="-128"/>
              </a:rPr>
              <a:t>Shift from complete to partial mediation suggests that the role of lexical processing in word learning changes over time, as children become more efficient and experienced listeners.</a:t>
            </a:r>
          </a:p>
          <a:p>
            <a:pPr marL="144709" lvl="1" indent="0" defTabSz="4454525">
              <a:spcBef>
                <a:spcPts val="491"/>
              </a:spcBef>
              <a:defRPr/>
            </a:pPr>
            <a:endParaRPr lang="en-US" sz="2800" b="1" dirty="0">
              <a:solidFill>
                <a:srgbClr val="931136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r>
              <a:rPr lang="en-US" sz="2800" dirty="0">
                <a:latin typeface="Gill Sans MT" panose="020B0502020104020203" pitchFamily="34" charset="0"/>
              </a:rPr>
              <a:t>Research supported by NIDCD Grant R01-02932 to Jan Edwards, Mary E. Beckman, </a:t>
            </a:r>
            <a:r>
              <a:rPr lang="en-US" sz="2800" dirty="0" smtClean="0">
                <a:latin typeface="Gill Sans MT" panose="020B0502020104020203" pitchFamily="34" charset="0"/>
              </a:rPr>
              <a:t>and Benjamin </a:t>
            </a:r>
            <a:r>
              <a:rPr lang="en-US" sz="2800" dirty="0">
                <a:latin typeface="Gill Sans MT" panose="020B0502020104020203" pitchFamily="34" charset="0"/>
              </a:rPr>
              <a:t>Munson and by NICHD Grant P30-HD03352 to the Waisman Center. We thank </a:t>
            </a:r>
            <a:r>
              <a:rPr lang="en-US" sz="2800" dirty="0" smtClean="0">
                <a:latin typeface="Gill Sans MT" panose="020B0502020104020203" pitchFamily="34" charset="0"/>
              </a:rPr>
              <a:t>members </a:t>
            </a:r>
            <a:r>
              <a:rPr lang="en-US" sz="2800" dirty="0">
                <a:latin typeface="Gill Sans MT" panose="020B0502020104020203" pitchFamily="34" charset="0"/>
              </a:rPr>
              <a:t>of the L2T Labs at the UW-Madison and University of MN who collected the data. We also thank the children who participated and the families who gave their </a:t>
            </a:r>
            <a:r>
              <a:rPr lang="en-US" sz="2800" dirty="0" smtClean="0">
                <a:latin typeface="Gill Sans MT" panose="020B0502020104020203" pitchFamily="34" charset="0"/>
              </a:rPr>
              <a:t>consent. </a:t>
            </a:r>
            <a:r>
              <a:rPr lang="en-US" sz="2800" dirty="0" smtClean="0">
                <a:latin typeface="Gill Sans MT" panose="020B0502020104020203" pitchFamily="34" charset="0"/>
                <a:cs typeface="Consolas" panose="020B0609020204030204" pitchFamily="49" charset="0"/>
              </a:rPr>
              <a:t>Code/Data: </a:t>
            </a:r>
            <a:r>
              <a:rPr lang="en-US" sz="2800" dirty="0" smtClean="0">
                <a:solidFill>
                  <a:srgbClr val="931136"/>
                </a:solidFill>
                <a:latin typeface="Gill Sans MT" panose="020B0502020104020203" pitchFamily="34" charset="0"/>
                <a:cs typeface="Consolas" panose="020B0609020204030204" pitchFamily="49" charset="0"/>
              </a:rPr>
              <a:t>github.com/tjmahr/Psynom15</a:t>
            </a:r>
            <a:endParaRPr lang="en-US" sz="2800" dirty="0">
              <a:solidFill>
                <a:srgbClr val="931136"/>
              </a:solidFill>
              <a:latin typeface="Gill Sans MT" panose="020B0502020104020203" pitchFamily="34" charset="0"/>
              <a:cs typeface="Consolas" panose="020B0609020204030204" pitchFamily="49" charset="0"/>
            </a:endParaRPr>
          </a:p>
          <a:p>
            <a:pPr marL="374079" indent="-374079" defTabSz="3644680">
              <a:buFont typeface="Arial" panose="020B0604020202020204" pitchFamily="34" charset="0"/>
              <a:buChar char="•"/>
              <a:defRPr/>
            </a:pPr>
            <a:endParaRPr lang="en-US" sz="2800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pPr marL="374079" indent="-374079" defTabSz="3644680">
              <a:buFont typeface="Arial" panose="020B0604020202020204" pitchFamily="34" charset="0"/>
              <a:buChar char="•"/>
              <a:defRPr/>
            </a:pPr>
            <a:endParaRPr lang="en-US" sz="2800" dirty="0">
              <a:latin typeface="Gill Sans MT" panose="020B05020201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6891674" y="27338818"/>
            <a:ext cx="8395853" cy="442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98" dirty="0">
              <a:latin typeface="Gill Sans MT" panose="020B0502020104020203" pitchFamily="34" charset="0"/>
              <a:cs typeface="Consolas" panose="020B0609020204030204" pitchFamily="49" charset="0"/>
            </a:endParaRPr>
          </a:p>
        </p:txBody>
      </p:sp>
      <p:pic>
        <p:nvPicPr>
          <p:cNvPr id="63" name="Picture 69" descr="regular 4 color logo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" r="1462"/>
          <a:stretch/>
        </p:blipFill>
        <p:spPr bwMode="auto">
          <a:xfrm>
            <a:off x="37261800" y="685800"/>
            <a:ext cx="3200400" cy="3199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447675" y="4572000"/>
            <a:ext cx="12811125" cy="311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600"/>
              </a:spcAft>
            </a:pPr>
            <a:r>
              <a:rPr lang="en-US" sz="4800" b="1" dirty="0" smtClean="0">
                <a:solidFill>
                  <a:srgbClr val="931136"/>
                </a:solidFill>
                <a:latin typeface="Gill Sans MT" panose="020B0502020104020203" pitchFamily="34" charset="0"/>
              </a:rPr>
              <a:t>Background</a:t>
            </a:r>
          </a:p>
          <a:p>
            <a:pPr marL="182880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Language input matters for word learning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Children learn language from their environment, and early language input from caregivers predicts language development (e.g., Hart &amp; </a:t>
            </a:r>
            <a:r>
              <a:rPr lang="en-US" sz="3600" dirty="0" err="1" smtClean="0">
                <a:latin typeface="Gill Sans MT" panose="020B0502020104020203" pitchFamily="34" charset="0"/>
              </a:rPr>
              <a:t>Risley</a:t>
            </a:r>
            <a:r>
              <a:rPr lang="en-US" sz="3600" dirty="0" smtClean="0">
                <a:latin typeface="Gill Sans MT" panose="020B0502020104020203" pitchFamily="34" charset="0"/>
              </a:rPr>
              <a:t>, 1995; </a:t>
            </a:r>
            <a:r>
              <a:rPr lang="en-US" sz="3600" dirty="0" err="1" smtClean="0">
                <a:latin typeface="Gill Sans MT" panose="020B0502020104020203" pitchFamily="34" charset="0"/>
              </a:rPr>
              <a:t>Huttenlocher</a:t>
            </a:r>
            <a:r>
              <a:rPr lang="en-US" sz="3600" dirty="0" smtClean="0">
                <a:latin typeface="Gill Sans MT" panose="020B0502020104020203" pitchFamily="34" charset="0"/>
              </a:rPr>
              <a:t> et al., 1991). </a:t>
            </a:r>
          </a:p>
          <a:p>
            <a:pPr marL="182880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Lexical processing matters for word learning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Speed and accuracy of word recognition in early childhood predicts later language ability. (</a:t>
            </a:r>
            <a:r>
              <a:rPr lang="en-US" sz="3600" dirty="0" err="1" smtClean="0">
                <a:latin typeface="Gill Sans MT" panose="020B0502020104020203" pitchFamily="34" charset="0"/>
              </a:rPr>
              <a:t>Marchman</a:t>
            </a:r>
            <a:r>
              <a:rPr lang="en-US" sz="3600" dirty="0" smtClean="0">
                <a:latin typeface="Gill Sans MT" panose="020B0502020104020203" pitchFamily="34" charset="0"/>
              </a:rPr>
              <a:t> &amp; Fernald, 2008). </a:t>
            </a:r>
          </a:p>
          <a:p>
            <a:pPr marL="182880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Does lexical processing drive the effect of language input in word learning?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err="1" smtClean="0">
                <a:latin typeface="Gill Sans MT" panose="020B0502020104020203" pitchFamily="34" charset="0"/>
              </a:rPr>
              <a:t>Weisleder</a:t>
            </a:r>
            <a:r>
              <a:rPr lang="en-US" sz="3600" dirty="0" smtClean="0">
                <a:latin typeface="Gill Sans MT" panose="020B0502020104020203" pitchFamily="34" charset="0"/>
              </a:rPr>
              <a:t> and Fernald (2013) found that lexical processing and language input at 19 months predicted vocabulary at 24 months.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Moreover, lexical processing efficiency </a:t>
            </a:r>
            <a:r>
              <a:rPr lang="en-US" sz="3600" i="1" dirty="0" smtClean="0">
                <a:latin typeface="Gill Sans MT" panose="020B0502020104020203" pitchFamily="34" charset="0"/>
              </a:rPr>
              <a:t>mediated</a:t>
            </a:r>
            <a:r>
              <a:rPr lang="en-US" sz="3600" dirty="0" smtClean="0">
                <a:latin typeface="Gill Sans MT" panose="020B0502020104020203" pitchFamily="34" charset="0"/>
              </a:rPr>
              <a:t> the effect of input on vocabulary growth.  The effect of input worked </a:t>
            </a:r>
            <a:r>
              <a:rPr lang="en-US" sz="3600" i="1" dirty="0" smtClean="0">
                <a:latin typeface="Gill Sans MT" panose="020B0502020104020203" pitchFamily="34" charset="0"/>
              </a:rPr>
              <a:t>indirectly</a:t>
            </a:r>
            <a:r>
              <a:rPr lang="en-US" sz="3600" dirty="0" smtClean="0">
                <a:latin typeface="Gill Sans MT" panose="020B0502020104020203" pitchFamily="34" charset="0"/>
              </a:rPr>
              <a:t>, traveling through lexical processing:</a:t>
            </a: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374079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b="1" dirty="0" smtClean="0">
              <a:latin typeface="Gill Sans MT" panose="020B0502020104020203" pitchFamily="34" charset="0"/>
            </a:endParaRP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These results suggest vocabulary development is not simply a matter of gaining exposure to language. Children have to process this input efficiently to capitalize on learning opportunities.</a:t>
            </a:r>
          </a:p>
          <a:p>
            <a:pPr marL="144709" lvl="1" algn="ctr">
              <a:spcBef>
                <a:spcPts val="1200"/>
              </a:spcBef>
              <a:spcAft>
                <a:spcPts val="600"/>
              </a:spcAft>
            </a:pPr>
            <a:r>
              <a:rPr lang="en-US" sz="4800" b="1" dirty="0" smtClean="0">
                <a:solidFill>
                  <a:srgbClr val="931136"/>
                </a:solidFill>
                <a:latin typeface="Gill Sans MT" panose="020B0502020104020203" pitchFamily="34" charset="0"/>
              </a:rPr>
              <a:t>Current Study</a:t>
            </a:r>
          </a:p>
          <a:p>
            <a:pPr marL="144709" lvl="1">
              <a:spcBef>
                <a:spcPts val="491"/>
              </a:spcBef>
            </a:pPr>
            <a:r>
              <a:rPr lang="en-US" sz="3600" dirty="0" smtClean="0">
                <a:latin typeface="Gill Sans MT" panose="020B0502020104020203" pitchFamily="34" charset="0"/>
              </a:rPr>
              <a:t>Our study extends this mediation model to older children, using a different language processing task and a direct measure of expressive vocabulary. 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Do home language measures predict concurrent lexical processing and future vocabulary size? 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Does lexical processing in turn predict vocabulary size?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Is there an indirect effect of input on vocabulary via processing?</a:t>
            </a:r>
          </a:p>
          <a:p>
            <a:pPr marL="0" lvl="1" algn="ctr">
              <a:spcBef>
                <a:spcPts val="1200"/>
              </a:spcBef>
              <a:spcAft>
                <a:spcPts val="600"/>
              </a:spcAft>
            </a:pPr>
            <a:r>
              <a:rPr lang="en-US" sz="4800" b="1" dirty="0" smtClean="0">
                <a:solidFill>
                  <a:srgbClr val="931136"/>
                </a:solidFill>
                <a:latin typeface="Gill Sans MT" panose="020B0502020104020203" pitchFamily="34" charset="0"/>
              </a:rPr>
              <a:t>Measures</a:t>
            </a:r>
          </a:p>
          <a:p>
            <a:pPr marL="144709" lvl="1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Participants</a:t>
            </a:r>
            <a:r>
              <a:rPr lang="en-US" sz="3600" dirty="0" smtClean="0">
                <a:latin typeface="Gill Sans MT" panose="020B0502020104020203" pitchFamily="34" charset="0"/>
              </a:rPr>
              <a:t>: 202 English-speaking preschoolers (106 boys, 96 girls) contributed data. Data were collected at two time-points: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Time 1: 28–39 months old (Input and Eyetracking) 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Time 2: 39–51months old (Vocabulary)</a:t>
            </a:r>
          </a:p>
          <a:p>
            <a:pPr marL="144709" lvl="1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Language Input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Data was collected using a digital recorder worn by the children over 10+ hours on a typical day.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LENA software (Ford, Baer, Xu, </a:t>
            </a:r>
            <a:r>
              <a:rPr lang="en-US" sz="3600" dirty="0" err="1" smtClean="0">
                <a:latin typeface="Gill Sans MT" panose="020B0502020104020203" pitchFamily="34" charset="0"/>
              </a:rPr>
              <a:t>Yapanel</a:t>
            </a:r>
            <a:r>
              <a:rPr lang="en-US" sz="3600" dirty="0" smtClean="0">
                <a:latin typeface="Gill Sans MT" panose="020B0502020104020203" pitchFamily="34" charset="0"/>
              </a:rPr>
              <a:t>, &amp; Gray, 2009) analyzed each recording, reporting:</a:t>
            </a:r>
          </a:p>
          <a:p>
            <a:pPr marL="975988" lvl="2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Hourly Counts: Adult words, child-adult and adult-child conversational turns, and child vocalizations.</a:t>
            </a:r>
          </a:p>
          <a:p>
            <a:pPr marL="975988" lvl="2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Time In Listening Environments: Meaningful/close speech, distant speech, TV and electronics, noise, and silence.</a:t>
            </a:r>
          </a:p>
          <a:p>
            <a:pPr marL="0" lvl="1">
              <a:spcBef>
                <a:spcPts val="491"/>
              </a:spcBef>
            </a:pPr>
            <a:r>
              <a:rPr lang="en-US" sz="3600" b="1" dirty="0" smtClean="0">
                <a:latin typeface="Gill Sans MT" panose="020B0502020104020203" pitchFamily="34" charset="0"/>
              </a:rPr>
              <a:t>Vocabulary</a:t>
            </a:r>
            <a:endParaRPr lang="en-US" sz="3600" b="1" dirty="0">
              <a:latin typeface="Gill Sans MT" panose="020B0502020104020203" pitchFamily="34" charset="0"/>
            </a:endParaRP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 smtClean="0">
                <a:latin typeface="Gill Sans MT" panose="020B0502020104020203" pitchFamily="34" charset="0"/>
              </a:rPr>
              <a:t>Expressive Vocabulary Test 2 (EVT-2</a:t>
            </a:r>
            <a:r>
              <a:rPr lang="en-US" sz="3600" dirty="0">
                <a:latin typeface="Gill Sans MT" panose="020B0502020104020203" pitchFamily="34" charset="0"/>
              </a:rPr>
              <a:t>, Williams, 2007). 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MT" panose="020B0502020104020203" pitchFamily="34" charset="0"/>
              </a:rPr>
              <a:t>Growth scale values used for analyses.</a:t>
            </a:r>
          </a:p>
          <a:p>
            <a:pPr marL="518788" lvl="1" indent="-374079">
              <a:spcBef>
                <a:spcPts val="491"/>
              </a:spcBef>
              <a:buFont typeface="Arial" panose="020B0604020202020204" pitchFamily="34" charset="0"/>
              <a:buChar char="•"/>
            </a:pPr>
            <a:endParaRPr lang="en-US" sz="3600" dirty="0" smtClean="0">
              <a:latin typeface="Gill Sans MT" panose="020B05020201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77" name="Group 76"/>
          <p:cNvGrpSpPr/>
          <p:nvPr/>
        </p:nvGrpSpPr>
        <p:grpSpPr>
          <a:xfrm>
            <a:off x="2286000" y="13716000"/>
            <a:ext cx="9144000" cy="2743200"/>
            <a:chOff x="1371600" y="21945599"/>
            <a:chExt cx="10885252" cy="4572001"/>
          </a:xfrm>
        </p:grpSpPr>
        <p:sp>
          <p:nvSpPr>
            <p:cNvPr id="78" name="Rounded Rectangle 77"/>
            <p:cNvSpPr/>
            <p:nvPr/>
          </p:nvSpPr>
          <p:spPr bwMode="auto">
            <a:xfrm>
              <a:off x="1371600" y="24688800"/>
              <a:ext cx="3657600" cy="1828800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Language Input</a:t>
              </a:r>
            </a:p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(Time 1)</a:t>
              </a:r>
              <a:endParaRPr lang="en-US" sz="30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79" name="Rounded Rectangle 78"/>
            <p:cNvSpPr/>
            <p:nvPr/>
          </p:nvSpPr>
          <p:spPr bwMode="auto">
            <a:xfrm>
              <a:off x="5029200" y="21945599"/>
              <a:ext cx="3886200" cy="1828799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Lexical Processing</a:t>
              </a:r>
            </a:p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(Time 1)</a:t>
              </a:r>
              <a:endParaRPr lang="en-US" sz="30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 bwMode="auto">
            <a:xfrm>
              <a:off x="8599252" y="24688800"/>
              <a:ext cx="3657600" cy="1828800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Vocabulary</a:t>
              </a:r>
            </a:p>
            <a:p>
              <a:pPr algn="ctr" defTabSz="875503" eaLnBrk="1" hangingPunct="1"/>
              <a:r>
                <a:rPr lang="en-US" sz="30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(Time 2)</a:t>
              </a:r>
              <a:endParaRPr lang="en-US" sz="30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cxnSp>
          <p:nvCxnSpPr>
            <p:cNvPr id="81" name="Curved Connector 80"/>
            <p:cNvCxnSpPr>
              <a:stCxn id="78" idx="0"/>
              <a:endCxn id="79" idx="1"/>
            </p:cNvCxnSpPr>
            <p:nvPr/>
          </p:nvCxnSpPr>
          <p:spPr bwMode="auto">
            <a:xfrm rot="5400000" flipH="1" flipV="1">
              <a:off x="3200400" y="22860000"/>
              <a:ext cx="1828800" cy="1828800"/>
            </a:xfrm>
            <a:prstGeom prst="curvedConnector2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/>
              <a:tailEnd type="stealth" w="lg" len="lg"/>
            </a:ln>
            <a:effectLst/>
          </p:spPr>
        </p:cxnSp>
        <p:cxnSp>
          <p:nvCxnSpPr>
            <p:cNvPr id="82" name="Curved Connector 81"/>
            <p:cNvCxnSpPr>
              <a:stCxn id="79" idx="3"/>
            </p:cNvCxnSpPr>
            <p:nvPr/>
          </p:nvCxnSpPr>
          <p:spPr bwMode="auto">
            <a:xfrm>
              <a:off x="8915400" y="22860001"/>
              <a:ext cx="1512652" cy="1828799"/>
            </a:xfrm>
            <a:prstGeom prst="curvedConnector2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/>
              <a:tailEnd type="stealth" w="lg" len="lg"/>
            </a:ln>
            <a:effectLst/>
          </p:spPr>
        </p:cxnSp>
      </p:grpSp>
      <p:sp>
        <p:nvSpPr>
          <p:cNvPr id="46" name="TextBox 45"/>
          <p:cNvSpPr txBox="1"/>
          <p:nvPr/>
        </p:nvSpPr>
        <p:spPr>
          <a:xfrm>
            <a:off x="14173200" y="5471590"/>
            <a:ext cx="8069191" cy="4034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2300" lvl="1" indent="-373063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MT" panose="020B0502020104020203" pitchFamily="34" charset="0"/>
              </a:rPr>
              <a:t>Children heard a familiar word in a carrier phrase (e.g., </a:t>
            </a:r>
            <a:r>
              <a:rPr lang="en-US" sz="3600" i="1" dirty="0">
                <a:latin typeface="Gill Sans MT" panose="020B0502020104020203" pitchFamily="34" charset="0"/>
              </a:rPr>
              <a:t>find the fly</a:t>
            </a:r>
            <a:r>
              <a:rPr lang="en-US" sz="3600" dirty="0">
                <a:latin typeface="Gill Sans MT" panose="020B0502020104020203" pitchFamily="34" charset="0"/>
              </a:rPr>
              <a:t>) and saw an array of photos, </a:t>
            </a:r>
            <a:r>
              <a:rPr lang="en-US" sz="3600" dirty="0" smtClean="0">
                <a:latin typeface="Gill Sans MT" panose="020B0502020104020203" pitchFamily="34" charset="0"/>
              </a:rPr>
              <a:t>with </a:t>
            </a:r>
            <a:r>
              <a:rPr lang="en-US" sz="3600" dirty="0">
                <a:latin typeface="Gill Sans MT" panose="020B0502020104020203" pitchFamily="34" charset="0"/>
              </a:rPr>
              <a:t>a semantic, phonological, and unrelated foil)</a:t>
            </a:r>
          </a:p>
          <a:p>
            <a:pPr marL="622300" lvl="1" indent="-373063">
              <a:spcBef>
                <a:spcPts val="491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MT" panose="020B0502020104020203" pitchFamily="34" charset="0"/>
              </a:rPr>
              <a:t>Tobii T60XL eyetracker measured children’s patterns of looking to objects over the course of a trial. 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22507064" y="5493492"/>
            <a:ext cx="4622092" cy="4564909"/>
            <a:chOff x="18059400" y="19061439"/>
            <a:chExt cx="5139046" cy="5161284"/>
          </a:xfrm>
        </p:grpSpPr>
        <p:sp>
          <p:nvSpPr>
            <p:cNvPr id="49" name="TextBox 94"/>
            <p:cNvSpPr txBox="1">
              <a:spLocks noChangeArrowheads="1"/>
            </p:cNvSpPr>
            <p:nvPr/>
          </p:nvSpPr>
          <p:spPr bwMode="auto">
            <a:xfrm>
              <a:off x="18059400" y="23387557"/>
              <a:ext cx="4876800" cy="83516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sz="2100" dirty="0">
                  <a:latin typeface="Gill Sans MT" panose="020B0502020104020203" pitchFamily="34" charset="0"/>
                </a:rPr>
                <a:t>Sample </a:t>
              </a:r>
              <a:r>
                <a:rPr lang="en-US" altLang="en-US" sz="2100" dirty="0" smtClean="0">
                  <a:latin typeface="Gill Sans MT" panose="020B0502020104020203" pitchFamily="34" charset="0"/>
                </a:rPr>
                <a:t>trial: </a:t>
              </a:r>
              <a:r>
                <a:rPr lang="en-US" altLang="en-US" sz="2100" i="1" dirty="0" smtClean="0">
                  <a:latin typeface="Gill Sans MT" panose="020B0502020104020203" pitchFamily="34" charset="0"/>
                </a:rPr>
                <a:t>fly </a:t>
              </a:r>
              <a:r>
                <a:rPr lang="en-US" altLang="en-US" sz="2100" dirty="0">
                  <a:latin typeface="Gill Sans MT" panose="020B0502020104020203" pitchFamily="34" charset="0"/>
                </a:rPr>
                <a:t>(target); </a:t>
              </a:r>
              <a:r>
                <a:rPr lang="en-US" altLang="en-US" sz="2100" i="1" dirty="0">
                  <a:latin typeface="Gill Sans MT" panose="020B0502020104020203" pitchFamily="34" charset="0"/>
                </a:rPr>
                <a:t>bee</a:t>
              </a:r>
              <a:r>
                <a:rPr lang="en-US" altLang="en-US" sz="2100" dirty="0">
                  <a:latin typeface="Gill Sans MT" panose="020B0502020104020203" pitchFamily="34" charset="0"/>
                </a:rPr>
                <a:t> (</a:t>
              </a:r>
              <a:r>
                <a:rPr lang="en-US" altLang="en-US" sz="2100" dirty="0" smtClean="0">
                  <a:latin typeface="Gill Sans MT" panose="020B0502020104020203" pitchFamily="34" charset="0"/>
                </a:rPr>
                <a:t>semantic); </a:t>
              </a:r>
              <a:r>
                <a:rPr lang="en-US" altLang="en-US" sz="2100" i="1" dirty="0">
                  <a:latin typeface="Gill Sans MT" panose="020B0502020104020203" pitchFamily="34" charset="0"/>
                </a:rPr>
                <a:t>flag</a:t>
              </a:r>
              <a:r>
                <a:rPr lang="en-US" altLang="en-US" sz="2100" dirty="0">
                  <a:latin typeface="Gill Sans MT" panose="020B0502020104020203" pitchFamily="34" charset="0"/>
                </a:rPr>
                <a:t> (</a:t>
              </a:r>
              <a:r>
                <a:rPr lang="en-US" altLang="en-US" sz="2100" dirty="0" smtClean="0">
                  <a:latin typeface="Gill Sans MT" panose="020B0502020104020203" pitchFamily="34" charset="0"/>
                </a:rPr>
                <a:t>phonological); </a:t>
              </a:r>
              <a:r>
                <a:rPr lang="en-US" altLang="en-US" sz="2100" i="1" dirty="0">
                  <a:latin typeface="Gill Sans MT" panose="020B0502020104020203" pitchFamily="34" charset="0"/>
                </a:rPr>
                <a:t>pen</a:t>
              </a:r>
              <a:r>
                <a:rPr lang="en-US" altLang="en-US" sz="2100" dirty="0">
                  <a:latin typeface="Gill Sans MT" panose="020B0502020104020203" pitchFamily="34" charset="0"/>
                </a:rPr>
                <a:t> (unrelated). </a:t>
              </a:r>
            </a:p>
          </p:txBody>
        </p:sp>
        <p:grpSp>
          <p:nvGrpSpPr>
            <p:cNvPr id="51" name="Group 20"/>
            <p:cNvGrpSpPr>
              <a:grpSpLocks/>
            </p:cNvGrpSpPr>
            <p:nvPr/>
          </p:nvGrpSpPr>
          <p:grpSpPr bwMode="auto">
            <a:xfrm>
              <a:off x="18669012" y="19061439"/>
              <a:ext cx="4529434" cy="4251647"/>
              <a:chOff x="3578937" y="2883616"/>
              <a:chExt cx="3726369" cy="2836754"/>
            </a:xfrm>
          </p:grpSpPr>
          <p:sp>
            <p:nvSpPr>
              <p:cNvPr id="58" name="TextBox 68"/>
              <p:cNvSpPr txBox="1">
                <a:spLocks noChangeArrowheads="1"/>
              </p:cNvSpPr>
              <p:nvPr/>
            </p:nvSpPr>
            <p:spPr bwMode="auto">
              <a:xfrm>
                <a:off x="5585028" y="2883616"/>
                <a:ext cx="1720278" cy="255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r>
                  <a:rPr lang="en-US" altLang="en-US" sz="1600" dirty="0">
                    <a:latin typeface="Gill Sans MT" panose="020B0502020104020203" pitchFamily="34" charset="0"/>
                  </a:rPr>
                  <a:t>Unrelated</a:t>
                </a:r>
              </a:p>
            </p:txBody>
          </p:sp>
          <p:sp>
            <p:nvSpPr>
              <p:cNvPr id="59" name="TextBox 70"/>
              <p:cNvSpPr txBox="1">
                <a:spLocks noChangeArrowheads="1"/>
              </p:cNvSpPr>
              <p:nvPr/>
            </p:nvSpPr>
            <p:spPr bwMode="auto">
              <a:xfrm>
                <a:off x="5522336" y="5464972"/>
                <a:ext cx="1174909" cy="255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r>
                  <a:rPr lang="en-US" altLang="en-US" sz="1600" dirty="0">
                    <a:latin typeface="Gill Sans MT" panose="020B0502020104020203" pitchFamily="34" charset="0"/>
                  </a:rPr>
                  <a:t>Semantic Foil</a:t>
                </a:r>
              </a:p>
            </p:txBody>
          </p:sp>
          <p:sp>
            <p:nvSpPr>
              <p:cNvPr id="60" name="TextBox 71"/>
              <p:cNvSpPr txBox="1">
                <a:spLocks noChangeArrowheads="1"/>
              </p:cNvSpPr>
              <p:nvPr/>
            </p:nvSpPr>
            <p:spPr bwMode="auto">
              <a:xfrm>
                <a:off x="3578937" y="2883616"/>
                <a:ext cx="1454971" cy="255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r>
                  <a:rPr lang="en-US" altLang="en-US" sz="1600" dirty="0">
                    <a:latin typeface="Gill Sans MT" panose="020B0502020104020203" pitchFamily="34" charset="0"/>
                  </a:rPr>
                  <a:t>Phonological Foil</a:t>
                </a:r>
              </a:p>
            </p:txBody>
          </p:sp>
          <p:sp>
            <p:nvSpPr>
              <p:cNvPr id="61" name="TextBox 72"/>
              <p:cNvSpPr txBox="1">
                <a:spLocks noChangeArrowheads="1"/>
              </p:cNvSpPr>
              <p:nvPr/>
            </p:nvSpPr>
            <p:spPr bwMode="auto">
              <a:xfrm>
                <a:off x="3829698" y="5464971"/>
                <a:ext cx="646928" cy="255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r>
                  <a:rPr lang="en-US" altLang="en-US" sz="1600" dirty="0">
                    <a:latin typeface="Gill Sans MT" panose="020B0502020104020203" pitchFamily="34" charset="0"/>
                  </a:rPr>
                  <a:t>Target</a:t>
                </a:r>
              </a:p>
            </p:txBody>
          </p:sp>
        </p:grpSp>
        <p:grpSp>
          <p:nvGrpSpPr>
            <p:cNvPr id="52" name="Group 84"/>
            <p:cNvGrpSpPr>
              <a:grpSpLocks/>
            </p:cNvGrpSpPr>
            <p:nvPr/>
          </p:nvGrpSpPr>
          <p:grpSpPr bwMode="auto">
            <a:xfrm>
              <a:off x="18059400" y="19424650"/>
              <a:ext cx="4876800" cy="3505200"/>
              <a:chOff x="2945537" y="4358330"/>
              <a:chExt cx="3252805" cy="2316961"/>
            </a:xfrm>
          </p:grpSpPr>
          <p:sp>
            <p:nvSpPr>
              <p:cNvPr id="53" name="Rectangle 85"/>
              <p:cNvSpPr>
                <a:spLocks noChangeArrowheads="1"/>
              </p:cNvSpPr>
              <p:nvPr/>
            </p:nvSpPr>
            <p:spPr bwMode="auto">
              <a:xfrm>
                <a:off x="2945537" y="4358330"/>
                <a:ext cx="3252805" cy="2316961"/>
              </a:xfrm>
              <a:prstGeom prst="rect">
                <a:avLst/>
              </a:prstGeom>
              <a:solidFill>
                <a:srgbClr val="000000"/>
              </a:solidFill>
              <a:ln w="38100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28398" dir="3806097" algn="ctr" rotWithShape="0">
                        <a:srgbClr val="7F7F7F">
                          <a:alpha val="50000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 sz="2298">
                  <a:latin typeface="Gill Sans MT" panose="020B0502020104020203" pitchFamily="34" charset="0"/>
                </a:endParaRPr>
              </a:p>
            </p:txBody>
          </p:sp>
          <p:pic>
            <p:nvPicPr>
              <p:cNvPr id="54" name="Picture 86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5784" y="4609628"/>
                <a:ext cx="1068063" cy="8255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55" name="Picture 87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24652" y="4609628"/>
                <a:ext cx="1009136" cy="8255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56" name="Picture 88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65784" y="5628639"/>
                <a:ext cx="1068063" cy="8330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57" name="Picture 89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24652" y="5628639"/>
                <a:ext cx="1009136" cy="8330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756620"/>
              </p:ext>
            </p:extLst>
          </p:nvPr>
        </p:nvGraphicFramePr>
        <p:xfrm>
          <a:off x="14173200" y="19611913"/>
          <a:ext cx="12704452" cy="38633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675252">
                  <a:extLst>
                    <a:ext uri="{9D8B030D-6E8A-4147-A177-3AD203B41FA5}">
                      <a16:colId xmlns="" xmlns:a16="http://schemas.microsoft.com/office/drawing/2014/main" val="537231158"/>
                    </a:ext>
                  </a:extLst>
                </a:gridCol>
                <a:gridCol w="1143000">
                  <a:extLst>
                    <a:ext uri="{9D8B030D-6E8A-4147-A177-3AD203B41FA5}">
                      <a16:colId xmlns="" xmlns:a16="http://schemas.microsoft.com/office/drawing/2014/main" val="1913121801"/>
                    </a:ext>
                  </a:extLst>
                </a:gridCol>
                <a:gridCol w="2057400">
                  <a:extLst>
                    <a:ext uri="{9D8B030D-6E8A-4147-A177-3AD203B41FA5}">
                      <a16:colId xmlns="" xmlns:a16="http://schemas.microsoft.com/office/drawing/2014/main" val="2567891733"/>
                    </a:ext>
                  </a:extLst>
                </a:gridCol>
                <a:gridCol w="1828800">
                  <a:extLst>
                    <a:ext uri="{9D8B030D-6E8A-4147-A177-3AD203B41FA5}">
                      <a16:colId xmlns="" xmlns:a16="http://schemas.microsoft.com/office/drawing/2014/main" val="21913314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Measure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n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Mean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SD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 anchor="b"/>
                </a:tc>
                <a:extLst>
                  <a:ext uri="{0D108BD9-81ED-4DB2-BD59-A6C34878D82A}">
                    <a16:rowId xmlns="" xmlns:a16="http://schemas.microsoft.com/office/drawing/2014/main" val="2661372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Input:</a:t>
                      </a:r>
                      <a:r>
                        <a:rPr lang="en-US" sz="3600" baseline="0" dirty="0" smtClean="0">
                          <a:effectLst/>
                          <a:latin typeface="Gill Sans MT" panose="020B0502020104020203" pitchFamily="34" charset="0"/>
                        </a:rPr>
                        <a:t> Conversational Turns Per Hour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170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47.76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22.92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extLst>
                  <a:ext uri="{0D108BD9-81ED-4DB2-BD59-A6C34878D82A}">
                    <a16:rowId xmlns="" xmlns:a16="http://schemas.microsoft.com/office/drawing/2014/main" val="444909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Input:</a:t>
                      </a:r>
                      <a:r>
                        <a:rPr lang="en-US" sz="3600" baseline="0" dirty="0" smtClean="0">
                          <a:effectLst/>
                          <a:latin typeface="Gill Sans MT" panose="020B0502020104020203" pitchFamily="34" charset="0"/>
                        </a:rPr>
                        <a:t> Adult </a:t>
                      </a:r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Words Per Hour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170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1126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440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extLst>
                  <a:ext uri="{0D108BD9-81ED-4DB2-BD59-A6C34878D82A}">
                    <a16:rowId xmlns="" xmlns:a16="http://schemas.microsoft.com/office/drawing/2014/main" val="1313716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Input: Proportion</a:t>
                      </a:r>
                      <a:r>
                        <a:rPr lang="en-US" sz="3600" baseline="0" dirty="0" smtClean="0">
                          <a:effectLst/>
                          <a:latin typeface="Gill Sans MT" panose="020B0502020104020203" pitchFamily="34" charset="0"/>
                        </a:rPr>
                        <a:t> of </a:t>
                      </a:r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Meaningful Speech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170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.</a:t>
                      </a:r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2006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.0555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extLst>
                  <a:ext uri="{0D108BD9-81ED-4DB2-BD59-A6C34878D82A}">
                    <a16:rowId xmlns="" xmlns:a16="http://schemas.microsoft.com/office/drawing/2014/main" val="399628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Input: Proportion</a:t>
                      </a:r>
                      <a:r>
                        <a:rPr lang="en-US" sz="3600" baseline="0" dirty="0" smtClean="0">
                          <a:effectLst/>
                          <a:latin typeface="Gill Sans MT" panose="020B0502020104020203" pitchFamily="34" charset="0"/>
                        </a:rPr>
                        <a:t> of </a:t>
                      </a:r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TV/Electronics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>
                          <a:effectLst/>
                          <a:latin typeface="Gill Sans MT" panose="020B0502020104020203" pitchFamily="34" charset="0"/>
                        </a:rPr>
                        <a:t>170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.</a:t>
                      </a:r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0762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.</a:t>
                      </a:r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0578</a:t>
                      </a:r>
                    </a:p>
                  </a:txBody>
                  <a:tcPr marL="47625" marR="47625" marT="47625" marB="47625"/>
                </a:tc>
                <a:extLst>
                  <a:ext uri="{0D108BD9-81ED-4DB2-BD59-A6C34878D82A}">
                    <a16:rowId xmlns="" xmlns:a16="http://schemas.microsoft.com/office/drawing/2014/main" val="3780199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Vocabulary: EVT-2 Growth Scale Value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>
                          <a:effectLst/>
                          <a:latin typeface="Gill Sans MT" panose="020B0502020104020203" pitchFamily="34" charset="0"/>
                        </a:rPr>
                        <a:t>174</a:t>
                      </a: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134.49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3600" dirty="0" smtClean="0">
                          <a:effectLst/>
                          <a:latin typeface="Gill Sans MT" panose="020B0502020104020203" pitchFamily="34" charset="0"/>
                        </a:rPr>
                        <a:t>12.78</a:t>
                      </a:r>
                      <a:endParaRPr lang="en-US" sz="3600" dirty="0"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47625" marR="47625" marT="47625" marB="47625"/>
                </a:tc>
                <a:extLst>
                  <a:ext uri="{0D108BD9-81ED-4DB2-BD59-A6C34878D82A}">
                    <a16:rowId xmlns="" xmlns:a16="http://schemas.microsoft.com/office/drawing/2014/main" val="1601552629"/>
                  </a:ext>
                </a:extLst>
              </a:tr>
            </a:tbl>
          </a:graphicData>
        </a:graphic>
      </p:graphicFrame>
      <p:grpSp>
        <p:nvGrpSpPr>
          <p:cNvPr id="65" name="Group 64"/>
          <p:cNvGrpSpPr/>
          <p:nvPr/>
        </p:nvGrpSpPr>
        <p:grpSpPr>
          <a:xfrm>
            <a:off x="27886506" y="4584219"/>
            <a:ext cx="12773025" cy="9680421"/>
            <a:chOff x="835498" y="4344957"/>
            <a:chExt cx="12773025" cy="15086043"/>
          </a:xfrm>
        </p:grpSpPr>
        <p:sp>
          <p:nvSpPr>
            <p:cNvPr id="66" name="Rectangle 65"/>
            <p:cNvSpPr/>
            <p:nvPr/>
          </p:nvSpPr>
          <p:spPr bwMode="auto">
            <a:xfrm>
              <a:off x="2326027" y="4344957"/>
              <a:ext cx="2694258" cy="1828799"/>
            </a:xfrm>
            <a:prstGeom prst="rect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Adult Words Per Hour</a:t>
              </a:r>
            </a:p>
          </p:txBody>
        </p:sp>
        <p:sp>
          <p:nvSpPr>
            <p:cNvPr id="67" name="Rectangle 66"/>
            <p:cNvSpPr/>
            <p:nvPr/>
          </p:nvSpPr>
          <p:spPr bwMode="auto">
            <a:xfrm>
              <a:off x="5894306" y="4344957"/>
              <a:ext cx="2721777" cy="1828799"/>
            </a:xfrm>
            <a:prstGeom prst="rect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Conv. Turns Per </a:t>
              </a:r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Hour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68" name="Rectangle 67"/>
            <p:cNvSpPr/>
            <p:nvPr/>
          </p:nvSpPr>
          <p:spPr bwMode="auto">
            <a:xfrm>
              <a:off x="9516046" y="4370454"/>
              <a:ext cx="2713037" cy="1819884"/>
            </a:xfrm>
            <a:prstGeom prst="rect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% Meaningful 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Speech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69" name="Rectangle 68"/>
            <p:cNvSpPr/>
            <p:nvPr/>
          </p:nvSpPr>
          <p:spPr bwMode="auto">
            <a:xfrm>
              <a:off x="1383329" y="8222787"/>
              <a:ext cx="2758967" cy="1797943"/>
            </a:xfrm>
            <a:prstGeom prst="rect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% TV and Electronics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70" name="Oval 69"/>
            <p:cNvSpPr/>
            <p:nvPr/>
          </p:nvSpPr>
          <p:spPr bwMode="auto">
            <a:xfrm>
              <a:off x="4156012" y="12322164"/>
              <a:ext cx="2152273" cy="1654585"/>
            </a:xfrm>
            <a:prstGeom prst="ellipse">
              <a:avLst/>
            </a:prstGeom>
            <a:ln w="50800">
              <a:round/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Start</a:t>
              </a:r>
            </a:p>
          </p:txBody>
        </p:sp>
        <p:sp>
          <p:nvSpPr>
            <p:cNvPr id="71" name="Oval 70"/>
            <p:cNvSpPr/>
            <p:nvPr/>
          </p:nvSpPr>
          <p:spPr bwMode="auto">
            <a:xfrm>
              <a:off x="8013173" y="12322164"/>
              <a:ext cx="2214410" cy="1654585"/>
            </a:xfrm>
            <a:prstGeom prst="ellipse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Change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cxnSp>
          <p:nvCxnSpPr>
            <p:cNvPr id="72" name="Straight Arrow Connector 71"/>
            <p:cNvCxnSpPr>
              <a:stCxn id="70" idx="3"/>
              <a:endCxn id="99" idx="1"/>
            </p:cNvCxnSpPr>
            <p:nvPr/>
          </p:nvCxnSpPr>
          <p:spPr bwMode="auto">
            <a:xfrm flipH="1">
              <a:off x="1454807" y="13734441"/>
              <a:ext cx="3016398" cy="3986894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73" name="Straight Arrow Connector 72"/>
            <p:cNvCxnSpPr>
              <a:endCxn id="92" idx="1"/>
            </p:cNvCxnSpPr>
            <p:nvPr/>
          </p:nvCxnSpPr>
          <p:spPr bwMode="auto">
            <a:xfrm flipH="1">
              <a:off x="3365212" y="13734441"/>
              <a:ext cx="1105993" cy="399672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74" name="Straight Arrow Connector 73"/>
            <p:cNvCxnSpPr>
              <a:stCxn id="70" idx="4"/>
              <a:endCxn id="97" idx="1"/>
            </p:cNvCxnSpPr>
            <p:nvPr/>
          </p:nvCxnSpPr>
          <p:spPr bwMode="auto">
            <a:xfrm>
              <a:off x="5232149" y="13976749"/>
              <a:ext cx="54406" cy="374458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75" name="Straight Arrow Connector 74"/>
            <p:cNvCxnSpPr>
              <a:stCxn id="70" idx="4"/>
              <a:endCxn id="93" idx="1"/>
            </p:cNvCxnSpPr>
            <p:nvPr/>
          </p:nvCxnSpPr>
          <p:spPr bwMode="auto">
            <a:xfrm>
              <a:off x="5232149" y="13976749"/>
              <a:ext cx="1962194" cy="3754418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76" name="Straight Arrow Connector 75"/>
            <p:cNvCxnSpPr>
              <a:stCxn id="70" idx="4"/>
              <a:endCxn id="94" idx="1"/>
            </p:cNvCxnSpPr>
            <p:nvPr/>
          </p:nvCxnSpPr>
          <p:spPr bwMode="auto">
            <a:xfrm>
              <a:off x="5232149" y="13976749"/>
              <a:ext cx="3899453" cy="3744587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3" name="Straight Arrow Connector 82"/>
            <p:cNvCxnSpPr>
              <a:stCxn id="70" idx="5"/>
              <a:endCxn id="95" idx="1"/>
            </p:cNvCxnSpPr>
            <p:nvPr/>
          </p:nvCxnSpPr>
          <p:spPr bwMode="auto">
            <a:xfrm>
              <a:off x="5993092" y="13734441"/>
              <a:ext cx="5063229" cy="4006557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4" name="Straight Arrow Connector 83"/>
            <p:cNvCxnSpPr>
              <a:stCxn id="70" idx="5"/>
              <a:endCxn id="96" idx="1"/>
            </p:cNvCxnSpPr>
            <p:nvPr/>
          </p:nvCxnSpPr>
          <p:spPr bwMode="auto">
            <a:xfrm>
              <a:off x="5993092" y="13734441"/>
              <a:ext cx="6970146" cy="399672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5" name="Straight Arrow Connector 84"/>
            <p:cNvCxnSpPr>
              <a:stCxn id="71" idx="3"/>
              <a:endCxn id="99" idx="1"/>
            </p:cNvCxnSpPr>
            <p:nvPr/>
          </p:nvCxnSpPr>
          <p:spPr bwMode="auto">
            <a:xfrm flipH="1">
              <a:off x="1454807" y="13734441"/>
              <a:ext cx="6882659" cy="3986894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6" name="Straight Arrow Connector 85"/>
            <p:cNvCxnSpPr>
              <a:stCxn id="71" idx="4"/>
              <a:endCxn id="97" idx="1"/>
            </p:cNvCxnSpPr>
            <p:nvPr/>
          </p:nvCxnSpPr>
          <p:spPr bwMode="auto">
            <a:xfrm flipH="1">
              <a:off x="5286555" y="13976749"/>
              <a:ext cx="3833823" cy="374458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7" name="Straight Arrow Connector 86"/>
            <p:cNvCxnSpPr>
              <a:stCxn id="71" idx="3"/>
              <a:endCxn id="92" idx="1"/>
            </p:cNvCxnSpPr>
            <p:nvPr/>
          </p:nvCxnSpPr>
          <p:spPr bwMode="auto">
            <a:xfrm flipH="1">
              <a:off x="3365212" y="13734441"/>
              <a:ext cx="4972254" cy="399672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8" name="Straight Arrow Connector 87"/>
            <p:cNvCxnSpPr>
              <a:stCxn id="71" idx="4"/>
              <a:endCxn id="93" idx="1"/>
            </p:cNvCxnSpPr>
            <p:nvPr/>
          </p:nvCxnSpPr>
          <p:spPr bwMode="auto">
            <a:xfrm flipH="1">
              <a:off x="7194343" y="13976749"/>
              <a:ext cx="1926035" cy="3754418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89" name="Straight Arrow Connector 88"/>
            <p:cNvCxnSpPr>
              <a:stCxn id="71" idx="4"/>
              <a:endCxn id="94" idx="1"/>
            </p:cNvCxnSpPr>
            <p:nvPr/>
          </p:nvCxnSpPr>
          <p:spPr bwMode="auto">
            <a:xfrm>
              <a:off x="9120378" y="13976749"/>
              <a:ext cx="11224" cy="3744587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90" name="Straight Arrow Connector 89"/>
            <p:cNvCxnSpPr>
              <a:stCxn id="71" idx="5"/>
              <a:endCxn id="95" idx="1"/>
            </p:cNvCxnSpPr>
            <p:nvPr/>
          </p:nvCxnSpPr>
          <p:spPr bwMode="auto">
            <a:xfrm>
              <a:off x="9903290" y="13734441"/>
              <a:ext cx="1153031" cy="4006557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91" name="Straight Arrow Connector 90"/>
            <p:cNvCxnSpPr>
              <a:stCxn id="71" idx="5"/>
              <a:endCxn id="96" idx="1"/>
            </p:cNvCxnSpPr>
            <p:nvPr/>
          </p:nvCxnSpPr>
          <p:spPr bwMode="auto">
            <a:xfrm>
              <a:off x="9903290" y="13734441"/>
              <a:ext cx="3059948" cy="399672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92" name="Rectangle 7"/>
            <p:cNvSpPr/>
            <p:nvPr/>
          </p:nvSpPr>
          <p:spPr bwMode="auto">
            <a:xfrm>
              <a:off x="2745903" y="17731167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500</a:t>
              </a:r>
            </a:p>
          </p:txBody>
        </p:sp>
        <p:sp>
          <p:nvSpPr>
            <p:cNvPr id="93" name="Rectangle 7"/>
            <p:cNvSpPr/>
            <p:nvPr/>
          </p:nvSpPr>
          <p:spPr bwMode="auto">
            <a:xfrm>
              <a:off x="6575034" y="17731167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900</a:t>
              </a:r>
            </a:p>
          </p:txBody>
        </p:sp>
        <p:sp>
          <p:nvSpPr>
            <p:cNvPr id="94" name="Rectangle 7"/>
            <p:cNvSpPr/>
            <p:nvPr/>
          </p:nvSpPr>
          <p:spPr bwMode="auto">
            <a:xfrm>
              <a:off x="8512293" y="17721336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1100</a:t>
              </a:r>
            </a:p>
          </p:txBody>
        </p:sp>
        <p:sp>
          <p:nvSpPr>
            <p:cNvPr id="95" name="Rectangle 7"/>
            <p:cNvSpPr/>
            <p:nvPr/>
          </p:nvSpPr>
          <p:spPr bwMode="auto">
            <a:xfrm>
              <a:off x="10437012" y="17740998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1300</a:t>
              </a:r>
            </a:p>
          </p:txBody>
        </p:sp>
        <p:sp>
          <p:nvSpPr>
            <p:cNvPr id="96" name="Rectangle 7"/>
            <p:cNvSpPr/>
            <p:nvPr/>
          </p:nvSpPr>
          <p:spPr bwMode="auto">
            <a:xfrm>
              <a:off x="12343929" y="17731167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1500</a:t>
              </a:r>
            </a:p>
          </p:txBody>
        </p:sp>
        <p:sp>
          <p:nvSpPr>
            <p:cNvPr id="97" name="Rectangle 7"/>
            <p:cNvSpPr/>
            <p:nvPr/>
          </p:nvSpPr>
          <p:spPr bwMode="auto">
            <a:xfrm>
              <a:off x="4667246" y="17721335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700</a:t>
              </a:r>
            </a:p>
          </p:txBody>
        </p:sp>
        <p:sp>
          <p:nvSpPr>
            <p:cNvPr id="98" name="Arc 97"/>
            <p:cNvSpPr/>
            <p:nvPr/>
          </p:nvSpPr>
          <p:spPr bwMode="auto">
            <a:xfrm rot="10800000">
              <a:off x="1948037" y="18559853"/>
              <a:ext cx="927770" cy="452292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99" name="Rectangle 7"/>
            <p:cNvSpPr/>
            <p:nvPr/>
          </p:nvSpPr>
          <p:spPr bwMode="auto">
            <a:xfrm>
              <a:off x="835498" y="17721335"/>
              <a:ext cx="1264594" cy="1045001"/>
            </a:xfrm>
            <a:custGeom>
              <a:avLst/>
              <a:gdLst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0 w 2047689"/>
                <a:gd name="connsiteY3" fmla="*/ 1905000 h 1905000"/>
                <a:gd name="connsiteX4" fmla="*/ 0 w 2047689"/>
                <a:gd name="connsiteY4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90700 w 2047689"/>
                <a:gd name="connsiteY3" fmla="*/ 189865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323850 w 2047689"/>
                <a:gd name="connsiteY5" fmla="*/ 189865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635000 w 2047689"/>
                <a:gd name="connsiteY5" fmla="*/ 189865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5000 w 2047689"/>
                <a:gd name="connsiteY6" fmla="*/ 1898650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630238 w 2047689"/>
                <a:gd name="connsiteY6" fmla="*/ 1903413 h 1905000"/>
                <a:gd name="connsiteX7" fmla="*/ 323850 w 2047689"/>
                <a:gd name="connsiteY7" fmla="*/ 189865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323850 w 2047689"/>
                <a:gd name="connsiteY6" fmla="*/ 189865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414338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1333500 w 2047689"/>
                <a:gd name="connsiteY4" fmla="*/ 1905000 h 1905000"/>
                <a:gd name="connsiteX5" fmla="*/ 901700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676400 w 2047689"/>
                <a:gd name="connsiteY3" fmla="*/ 1905000 h 1905000"/>
                <a:gd name="connsiteX4" fmla="*/ 901700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901700 w 2047689"/>
                <a:gd name="connsiteY3" fmla="*/ 1905000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0237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0 w 2047689"/>
                <a:gd name="connsiteY4" fmla="*/ 1905000 h 1905000"/>
                <a:gd name="connsiteX5" fmla="*/ 0 w 2047689"/>
                <a:gd name="connsiteY5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319983 w 2047689"/>
                <a:gd name="connsiteY4" fmla="*/ 1905000 h 1905000"/>
                <a:gd name="connsiteX5" fmla="*/ 0 w 2047689"/>
                <a:gd name="connsiteY5" fmla="*/ 1905000 h 1905000"/>
                <a:gd name="connsiteX6" fmla="*/ 0 w 2047689"/>
                <a:gd name="connsiteY6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009800 w 2047689"/>
                <a:gd name="connsiteY3" fmla="*/ 1904999 h 1905000"/>
                <a:gd name="connsiteX4" fmla="*/ 655093 w 2047689"/>
                <a:gd name="connsiteY4" fmla="*/ 1905000 h 1905000"/>
                <a:gd name="connsiteX5" fmla="*/ 319983 w 2047689"/>
                <a:gd name="connsiteY5" fmla="*/ 1905000 h 1905000"/>
                <a:gd name="connsiteX6" fmla="*/ 0 w 2047689"/>
                <a:gd name="connsiteY6" fmla="*/ 1905000 h 1905000"/>
                <a:gd name="connsiteX7" fmla="*/ 0 w 2047689"/>
                <a:gd name="connsiteY7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352336 w 2047689"/>
                <a:gd name="connsiteY3" fmla="*/ 1905000 h 1905000"/>
                <a:gd name="connsiteX4" fmla="*/ 1009800 w 2047689"/>
                <a:gd name="connsiteY4" fmla="*/ 1904999 h 1905000"/>
                <a:gd name="connsiteX5" fmla="*/ 655093 w 2047689"/>
                <a:gd name="connsiteY5" fmla="*/ 1905000 h 1905000"/>
                <a:gd name="connsiteX6" fmla="*/ 319983 w 2047689"/>
                <a:gd name="connsiteY6" fmla="*/ 1905000 h 1905000"/>
                <a:gd name="connsiteX7" fmla="*/ 0 w 2047689"/>
                <a:gd name="connsiteY7" fmla="*/ 1905000 h 1905000"/>
                <a:gd name="connsiteX8" fmla="*/ 0 w 2047689"/>
                <a:gd name="connsiteY8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9066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2047689 w 2047689"/>
                <a:gd name="connsiteY1" fmla="*/ 0 h 1905000"/>
                <a:gd name="connsiteX2" fmla="*/ 2047689 w 2047689"/>
                <a:gd name="connsiteY2" fmla="*/ 1905000 h 1905000"/>
                <a:gd name="connsiteX3" fmla="*/ 1701859 w 2047689"/>
                <a:gd name="connsiteY3" fmla="*/ 1905000 h 1905000"/>
                <a:gd name="connsiteX4" fmla="*/ 1352336 w 2047689"/>
                <a:gd name="connsiteY4" fmla="*/ 1905000 h 1905000"/>
                <a:gd name="connsiteX5" fmla="*/ 1009800 w 2047689"/>
                <a:gd name="connsiteY5" fmla="*/ 1904999 h 1905000"/>
                <a:gd name="connsiteX6" fmla="*/ 655093 w 2047689"/>
                <a:gd name="connsiteY6" fmla="*/ 1905000 h 1905000"/>
                <a:gd name="connsiteX7" fmla="*/ 319983 w 2047689"/>
                <a:gd name="connsiteY7" fmla="*/ 1905000 h 1905000"/>
                <a:gd name="connsiteX8" fmla="*/ 0 w 2047689"/>
                <a:gd name="connsiteY8" fmla="*/ 1905000 h 1905000"/>
                <a:gd name="connsiteX9" fmla="*/ 0 w 2047689"/>
                <a:gd name="connsiteY9" fmla="*/ 0 h 1905000"/>
                <a:gd name="connsiteX0" fmla="*/ 0 w 2047689"/>
                <a:gd name="connsiteY0" fmla="*/ 0 h 1905000"/>
                <a:gd name="connsiteX1" fmla="*/ 1002814 w 2047689"/>
                <a:gd name="connsiteY1" fmla="*/ 0 h 1905000"/>
                <a:gd name="connsiteX2" fmla="*/ 2047689 w 2047689"/>
                <a:gd name="connsiteY2" fmla="*/ 0 h 1905000"/>
                <a:gd name="connsiteX3" fmla="*/ 2047689 w 2047689"/>
                <a:gd name="connsiteY3" fmla="*/ 1905000 h 1905000"/>
                <a:gd name="connsiteX4" fmla="*/ 1701859 w 2047689"/>
                <a:gd name="connsiteY4" fmla="*/ 1905000 h 1905000"/>
                <a:gd name="connsiteX5" fmla="*/ 1352336 w 2047689"/>
                <a:gd name="connsiteY5" fmla="*/ 1905000 h 1905000"/>
                <a:gd name="connsiteX6" fmla="*/ 1009800 w 2047689"/>
                <a:gd name="connsiteY6" fmla="*/ 1904999 h 1905000"/>
                <a:gd name="connsiteX7" fmla="*/ 655093 w 2047689"/>
                <a:gd name="connsiteY7" fmla="*/ 1905000 h 1905000"/>
                <a:gd name="connsiteX8" fmla="*/ 319983 w 2047689"/>
                <a:gd name="connsiteY8" fmla="*/ 1905000 h 1905000"/>
                <a:gd name="connsiteX9" fmla="*/ 0 w 2047689"/>
                <a:gd name="connsiteY9" fmla="*/ 1905000 h 1905000"/>
                <a:gd name="connsiteX10" fmla="*/ 0 w 2047689"/>
                <a:gd name="connsiteY10" fmla="*/ 0 h 19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47689" h="1905000">
                  <a:moveTo>
                    <a:pt x="0" y="0"/>
                  </a:moveTo>
                  <a:lnTo>
                    <a:pt x="1002814" y="0"/>
                  </a:lnTo>
                  <a:lnTo>
                    <a:pt x="2047689" y="0"/>
                  </a:lnTo>
                  <a:lnTo>
                    <a:pt x="2047689" y="1905000"/>
                  </a:lnTo>
                  <a:lnTo>
                    <a:pt x="1701859" y="1905000"/>
                  </a:lnTo>
                  <a:lnTo>
                    <a:pt x="1352336" y="1905000"/>
                  </a:lnTo>
                  <a:lnTo>
                    <a:pt x="1009800" y="1904999"/>
                  </a:lnTo>
                  <a:lnTo>
                    <a:pt x="655093" y="1905000"/>
                  </a:lnTo>
                  <a:lnTo>
                    <a:pt x="31998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>
                  <a:solidFill>
                    <a:schemeClr val="tx1"/>
                  </a:solidFill>
                  <a:latin typeface="Gill Sans MT" panose="020B0502020104020203" pitchFamily="34" charset="0"/>
                </a:rPr>
                <a:t>300</a:t>
              </a:r>
            </a:p>
          </p:txBody>
        </p:sp>
        <p:sp>
          <p:nvSpPr>
            <p:cNvPr id="100" name="Arc 99"/>
            <p:cNvSpPr/>
            <p:nvPr/>
          </p:nvSpPr>
          <p:spPr bwMode="auto">
            <a:xfrm rot="10800000">
              <a:off x="3893936" y="18531752"/>
              <a:ext cx="927770" cy="452292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1" name="Arc 100"/>
            <p:cNvSpPr/>
            <p:nvPr/>
          </p:nvSpPr>
          <p:spPr bwMode="auto">
            <a:xfrm rot="10800000">
              <a:off x="5799998" y="18531751"/>
              <a:ext cx="906943" cy="470561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2" name="Arc 101"/>
            <p:cNvSpPr/>
            <p:nvPr/>
          </p:nvSpPr>
          <p:spPr bwMode="auto">
            <a:xfrm rot="10800000">
              <a:off x="7770498" y="18523357"/>
              <a:ext cx="813398" cy="470561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3" name="Arc 102"/>
            <p:cNvSpPr/>
            <p:nvPr/>
          </p:nvSpPr>
          <p:spPr bwMode="auto">
            <a:xfrm rot="10800000">
              <a:off x="9669652" y="18559853"/>
              <a:ext cx="868202" cy="471955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4" name="Arc 103"/>
            <p:cNvSpPr/>
            <p:nvPr/>
          </p:nvSpPr>
          <p:spPr bwMode="auto">
            <a:xfrm rot="10800000">
              <a:off x="11623609" y="18565419"/>
              <a:ext cx="806103" cy="462167"/>
            </a:xfrm>
            <a:prstGeom prst="arc">
              <a:avLst>
                <a:gd name="adj1" fmla="val 11219978"/>
                <a:gd name="adj2" fmla="val 21464997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5" name="Arc 104"/>
            <p:cNvSpPr/>
            <p:nvPr/>
          </p:nvSpPr>
          <p:spPr bwMode="auto">
            <a:xfrm rot="10800000">
              <a:off x="3672268" y="18122876"/>
              <a:ext cx="3251674" cy="1308124"/>
            </a:xfrm>
            <a:prstGeom prst="arc">
              <a:avLst>
                <a:gd name="adj1" fmla="val 10957812"/>
                <a:gd name="adj2" fmla="val 21497716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6" name="Arc 105"/>
            <p:cNvSpPr/>
            <p:nvPr/>
          </p:nvSpPr>
          <p:spPr bwMode="auto">
            <a:xfrm rot="10800000">
              <a:off x="5672456" y="12902012"/>
              <a:ext cx="3087710" cy="1317045"/>
            </a:xfrm>
            <a:prstGeom prst="arc">
              <a:avLst>
                <a:gd name="adj1" fmla="val 1495013"/>
                <a:gd name="adj2" fmla="val 9267269"/>
              </a:avLst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endParaRPr lang="en-US" sz="3600">
                <a:latin typeface="Gill Sans MT" panose="020B0502020104020203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173096" y="8245028"/>
              <a:ext cx="2190141" cy="1679943"/>
            </a:xfrm>
            <a:prstGeom prst="ellipse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Input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sp>
          <p:nvSpPr>
            <p:cNvPr id="108" name="Rectangle 107"/>
            <p:cNvSpPr/>
            <p:nvPr/>
          </p:nvSpPr>
          <p:spPr bwMode="auto">
            <a:xfrm>
              <a:off x="10069621" y="7683208"/>
              <a:ext cx="3361361" cy="2814555"/>
            </a:xfrm>
            <a:prstGeom prst="rect">
              <a:avLst/>
            </a:prstGeom>
            <a:ln w="5080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87548" tIns="43774" rIns="87548" bIns="43774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Expressive</a:t>
              </a:r>
            </a:p>
            <a:p>
              <a:pPr algn="ctr" defTabSz="875503" eaLnBrk="1" hangingPunct="1"/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Vocabulary </a:t>
              </a:r>
              <a:b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</a:br>
              <a:r>
                <a:rPr lang="en-US" sz="3600" dirty="0" smtClean="0">
                  <a:solidFill>
                    <a:schemeClr val="tx1"/>
                  </a:solidFill>
                  <a:latin typeface="Gill Sans MT" panose="020B0502020104020203" pitchFamily="34" charset="0"/>
                </a:rPr>
                <a:t>(one year later)</a:t>
              </a:r>
              <a:endParaRPr lang="en-US" sz="3600" dirty="0">
                <a:solidFill>
                  <a:schemeClr val="tx1"/>
                </a:solidFill>
                <a:latin typeface="Gill Sans MT" panose="020B0502020104020203" pitchFamily="34" charset="0"/>
              </a:endParaRPr>
            </a:p>
          </p:txBody>
        </p:sp>
        <p:cxnSp>
          <p:nvCxnSpPr>
            <p:cNvPr id="109" name="Straight Arrow Connector 108"/>
            <p:cNvCxnSpPr>
              <a:stCxn id="107" idx="1"/>
              <a:endCxn id="66" idx="2"/>
            </p:cNvCxnSpPr>
            <p:nvPr/>
          </p:nvCxnSpPr>
          <p:spPr bwMode="auto">
            <a:xfrm flipH="1" flipV="1">
              <a:off x="3673156" y="6173756"/>
              <a:ext cx="2820679" cy="2317295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bg1">
                  <a:lumMod val="50000"/>
                </a:schemeClr>
              </a:solidFill>
              <a:prstDash val="dash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0" name="Straight Arrow Connector 109"/>
            <p:cNvCxnSpPr>
              <a:stCxn id="107" idx="0"/>
              <a:endCxn id="67" idx="2"/>
            </p:cNvCxnSpPr>
            <p:nvPr/>
          </p:nvCxnSpPr>
          <p:spPr bwMode="auto">
            <a:xfrm flipH="1" flipV="1">
              <a:off x="7255195" y="6173756"/>
              <a:ext cx="12972" cy="2071272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1" name="Straight Arrow Connector 110"/>
            <p:cNvCxnSpPr>
              <a:stCxn id="107" idx="7"/>
              <a:endCxn id="68" idx="2"/>
            </p:cNvCxnSpPr>
            <p:nvPr/>
          </p:nvCxnSpPr>
          <p:spPr bwMode="auto">
            <a:xfrm flipV="1">
              <a:off x="8042498" y="6190338"/>
              <a:ext cx="2830067" cy="2300713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2" name="Straight Arrow Connector 111"/>
            <p:cNvCxnSpPr>
              <a:stCxn id="69" idx="3"/>
              <a:endCxn id="107" idx="2"/>
            </p:cNvCxnSpPr>
            <p:nvPr/>
          </p:nvCxnSpPr>
          <p:spPr bwMode="auto">
            <a:xfrm flipV="1">
              <a:off x="4142296" y="9085000"/>
              <a:ext cx="2030800" cy="36759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3" name="Straight Arrow Connector 112"/>
            <p:cNvCxnSpPr/>
            <p:nvPr/>
          </p:nvCxnSpPr>
          <p:spPr bwMode="auto">
            <a:xfrm flipH="1">
              <a:off x="5298105" y="9803576"/>
              <a:ext cx="1195730" cy="2518588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4" name="Straight Arrow Connector 113"/>
            <p:cNvCxnSpPr>
              <a:stCxn id="107" idx="5"/>
              <a:endCxn id="71" idx="0"/>
            </p:cNvCxnSpPr>
            <p:nvPr/>
          </p:nvCxnSpPr>
          <p:spPr bwMode="auto">
            <a:xfrm>
              <a:off x="8042498" y="9678949"/>
              <a:ext cx="1077880" cy="2643215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5" name="Straight Arrow Connector 114"/>
            <p:cNvCxnSpPr>
              <a:stCxn id="70" idx="7"/>
              <a:endCxn id="108" idx="1"/>
            </p:cNvCxnSpPr>
            <p:nvPr/>
          </p:nvCxnSpPr>
          <p:spPr bwMode="auto">
            <a:xfrm flipV="1">
              <a:off x="5993092" y="9090486"/>
              <a:ext cx="4076529" cy="3473987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6" name="Straight Arrow Connector 115"/>
            <p:cNvCxnSpPr>
              <a:stCxn id="107" idx="6"/>
              <a:endCxn id="108" idx="1"/>
            </p:cNvCxnSpPr>
            <p:nvPr/>
          </p:nvCxnSpPr>
          <p:spPr bwMode="auto">
            <a:xfrm>
              <a:off x="8363237" y="9085001"/>
              <a:ext cx="1706384" cy="548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117" name="Straight Arrow Connector 116"/>
            <p:cNvCxnSpPr>
              <a:stCxn id="71" idx="7"/>
              <a:endCxn id="108" idx="2"/>
            </p:cNvCxnSpPr>
            <p:nvPr/>
          </p:nvCxnSpPr>
          <p:spPr bwMode="auto">
            <a:xfrm flipV="1">
              <a:off x="9903290" y="10497763"/>
              <a:ext cx="1847012" cy="2066710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</p:grpSp>
      <p:sp>
        <p:nvSpPr>
          <p:cNvPr id="19" name="Rectangle 18"/>
          <p:cNvSpPr/>
          <p:nvPr/>
        </p:nvSpPr>
        <p:spPr>
          <a:xfrm>
            <a:off x="29643379" y="14630094"/>
            <a:ext cx="86631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i="1" dirty="0">
                <a:solidFill>
                  <a:srgbClr val="000000"/>
                </a:solidFill>
                <a:latin typeface="Gill Sans MT" panose="020B0502020104020203" pitchFamily="34" charset="0"/>
              </a:rPr>
              <a:t>χ</a:t>
            </a:r>
            <a:r>
              <a:rPr lang="it-IT" sz="2800" baseline="30000" dirty="0">
                <a:solidFill>
                  <a:srgbClr val="000000"/>
                </a:solidFill>
                <a:latin typeface="Gill Sans MT" panose="020B0502020104020203" pitchFamily="34" charset="0"/>
              </a:rPr>
              <a:t>2</a:t>
            </a:r>
            <a:r>
              <a:rPr lang="it-IT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(49) = 107.1</a:t>
            </a:r>
            <a:r>
              <a:rPr lang="it-IT" sz="2800" dirty="0" smtClean="0">
                <a:solidFill>
                  <a:srgbClr val="000000"/>
                </a:solidFill>
                <a:latin typeface="Gill Sans MT" panose="020B0502020104020203" pitchFamily="34" charset="0"/>
              </a:rPr>
              <a:t>, </a:t>
            </a:r>
            <a:r>
              <a:rPr lang="it-IT" sz="2800" i="1" dirty="0" smtClean="0">
                <a:solidFill>
                  <a:srgbClr val="000000"/>
                </a:solidFill>
                <a:latin typeface="Gill Sans MT" panose="020B0502020104020203" pitchFamily="34" charset="0"/>
              </a:rPr>
              <a:t>p</a:t>
            </a:r>
            <a:r>
              <a:rPr lang="it-IT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 &lt; .001, CFI = .97, RMSEA CI = [.057,.096</a:t>
            </a:r>
            <a:r>
              <a:rPr lang="it-IT" sz="2800" dirty="0" smtClean="0">
                <a:solidFill>
                  <a:srgbClr val="000000"/>
                </a:solidFill>
                <a:latin typeface="Gill Sans MT" panose="020B0502020104020203" pitchFamily="34" charset="0"/>
              </a:rPr>
              <a:t>]</a:t>
            </a:r>
            <a:endParaRPr lang="en-US" sz="2800" dirty="0">
              <a:solidFill>
                <a:srgbClr val="000000"/>
              </a:solidFill>
              <a:latin typeface="Gill Sans MT" panose="020B0502020104020203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8728" y="26265923"/>
            <a:ext cx="12801626" cy="73152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8095337" y="9703038"/>
            <a:ext cx="2521409" cy="919401"/>
          </a:xfrm>
          <a:prstGeom prst="bracketPair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 MT" panose="020B0502020104020203" pitchFamily="34" charset="0"/>
              </a:rPr>
              <a:t>Lexical Processing Latent Variables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3">
      <a:dk1>
        <a:srgbClr val="22282F"/>
      </a:dk1>
      <a:lt1>
        <a:srgbClr val="FFFFFF"/>
      </a:lt1>
      <a:dk2>
        <a:srgbClr val="323A46"/>
      </a:dk2>
      <a:lt2>
        <a:srgbClr val="E9F0F5"/>
      </a:lt2>
      <a:accent1>
        <a:srgbClr val="931136"/>
      </a:accent1>
      <a:accent2>
        <a:srgbClr val="EB4A33"/>
      </a:accent2>
      <a:accent3>
        <a:srgbClr val="C5EE4C"/>
      </a:accent3>
      <a:accent4>
        <a:srgbClr val="1655B8"/>
      </a:accent4>
      <a:accent5>
        <a:srgbClr val="70BFD0"/>
      </a:accent5>
      <a:accent6>
        <a:srgbClr val="039E55"/>
      </a:accent6>
      <a:hlink>
        <a:srgbClr val="C00000"/>
      </a:hlink>
      <a:folHlink>
        <a:srgbClr val="C00000"/>
      </a:folHlink>
    </a:clrScheme>
    <a:fontScheme name="Custom 1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876</Words>
  <Application>Microsoft Office PowerPoint</Application>
  <PresentationFormat>Custom</PresentationFormat>
  <Paragraphs>153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MS PGothic</vt:lpstr>
      <vt:lpstr>Consolas</vt:lpstr>
      <vt:lpstr>Arial</vt:lpstr>
      <vt:lpstr>Times New Roman</vt:lpstr>
      <vt:lpstr>MS PGothic</vt:lpstr>
      <vt:lpstr>Georgia</vt:lpstr>
      <vt:lpstr>宋体</vt:lpstr>
      <vt:lpstr>Gill Sans MT</vt:lpstr>
      <vt:lpstr>Blank Presentation</vt:lpstr>
      <vt:lpstr>Using Language Input and Lexical Processing to Predict Vocabulary Size Tristan Mahr &amp; Jan Edwards, University of Wisconsin-Madison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2014-02-21T05:27:48Z</dcterms:created>
  <dcterms:modified xsi:type="dcterms:W3CDTF">2015-11-19T14:46:45Z</dcterms:modified>
</cp:coreProperties>
</file>